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17"/>
  </p:notesMasterIdLst>
  <p:sldIdLst>
    <p:sldId id="256" r:id="rId2"/>
    <p:sldId id="257" r:id="rId3"/>
    <p:sldId id="278" r:id="rId4"/>
    <p:sldId id="275" r:id="rId5"/>
    <p:sldId id="273" r:id="rId6"/>
    <p:sldId id="274" r:id="rId7"/>
    <p:sldId id="276" r:id="rId8"/>
    <p:sldId id="258" r:id="rId9"/>
    <p:sldId id="260" r:id="rId10"/>
    <p:sldId id="261" r:id="rId11"/>
    <p:sldId id="262" r:id="rId12"/>
    <p:sldId id="263" r:id="rId13"/>
    <p:sldId id="264" r:id="rId14"/>
    <p:sldId id="271" r:id="rId15"/>
    <p:sldId id="272" r:id="rId1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51"/>
    <p:restoredTop sz="94690"/>
  </p:normalViewPr>
  <p:slideViewPr>
    <p:cSldViewPr snapToGrid="0">
      <p:cViewPr varScale="1">
        <p:scale>
          <a:sx n="122" d="100"/>
          <a:sy n="122" d="100"/>
        </p:scale>
        <p:origin x="624"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02" name="Shape 10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15" name="Shape 115"/>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Shape 1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83" name="Shape 18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89" name="Shape 189"/>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05488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The answer is not very likely</a:t>
            </a:r>
          </a:p>
          <a:p>
            <a:pPr marL="0" lvl="0" indent="0">
              <a:spcBef>
                <a:spcPts val="0"/>
              </a:spcBef>
              <a:spcAft>
                <a:spcPts val="0"/>
              </a:spcAft>
              <a:buNone/>
            </a:pPr>
            <a:r>
              <a:rPr lang="en-US" dirty="0"/>
              <a:t>Yes based on the ration of heads to tails 52 heads and 48 tails in 100 flips</a:t>
            </a:r>
          </a:p>
          <a:p>
            <a:pPr marL="0" lvl="0" indent="0">
              <a:spcBef>
                <a:spcPts val="0"/>
              </a:spcBef>
              <a:spcAft>
                <a:spcPts val="0"/>
              </a:spcAft>
              <a:buNone/>
            </a:pPr>
            <a:r>
              <a:rPr lang="en-US" dirty="0"/>
              <a:t>Why good guess for 100 heads and not the second</a:t>
            </a:r>
          </a:p>
          <a:p>
            <a:pPr marL="0" lvl="0" indent="0">
              <a:spcBef>
                <a:spcPts val="0"/>
              </a:spcBef>
              <a:spcAft>
                <a:spcPts val="0"/>
              </a:spcAft>
              <a:buNone/>
            </a:pPr>
            <a:endParaRPr dirty="0"/>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51947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1874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52443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39154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CA" sz="1100" b="0" i="0" u="none" strike="noStrike" cap="none" dirty="0">
                <a:solidFill>
                  <a:srgbClr val="000000"/>
                </a:solidFill>
                <a:effectLst/>
                <a:latin typeface="Arial"/>
                <a:ea typeface="Arial"/>
                <a:cs typeface="Arial"/>
                <a:sym typeface="Arial"/>
              </a:rPr>
              <a:t> is the standard deviation of its sampling distribution or an estimate of that standard deviation of estimate. If the parameter or the statistic is the mean, it is called the </a:t>
            </a:r>
            <a:r>
              <a:rPr lang="en-CA" sz="1100" b="1" i="0" u="none" strike="noStrike" cap="none" dirty="0">
                <a:solidFill>
                  <a:srgbClr val="000000"/>
                </a:solidFill>
                <a:effectLst/>
                <a:latin typeface="Arial"/>
                <a:ea typeface="Arial"/>
                <a:cs typeface="Arial"/>
                <a:sym typeface="Arial"/>
              </a:rPr>
              <a:t>standard error of the mean</a:t>
            </a:r>
            <a:r>
              <a:rPr lang="en-CA" sz="1100" b="0" i="0" u="none" strike="noStrike" cap="none" dirty="0">
                <a:solidFill>
                  <a:srgbClr val="000000"/>
                </a:solidFill>
                <a:effectLst/>
                <a:latin typeface="Arial"/>
                <a:ea typeface="Arial"/>
                <a:cs typeface="Arial"/>
                <a:sym typeface="Arial"/>
              </a:rPr>
              <a:t> (SEM).</a:t>
            </a:r>
            <a:endParaRPr dirty="0"/>
          </a:p>
        </p:txBody>
      </p:sp>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85" name="Shape 85"/>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pic>
        <p:nvPicPr>
          <p:cNvPr id="12" name="Shape 12" descr="Big Data Analytics - Title Slide - Background.png"/>
          <p:cNvPicPr preferRelativeResize="0"/>
          <p:nvPr/>
        </p:nvPicPr>
        <p:blipFill rotWithShape="1">
          <a:blip r:embed="rId2">
            <a:alphaModFix/>
          </a:blip>
          <a:srcRect/>
          <a:stretch/>
        </p:blipFill>
        <p:spPr>
          <a:xfrm>
            <a:off x="0" y="0"/>
            <a:ext cx="9141968" cy="5143500"/>
          </a:xfrm>
          <a:prstGeom prst="rect">
            <a:avLst/>
          </a:prstGeom>
          <a:noFill/>
          <a:ln>
            <a:noFill/>
          </a:ln>
        </p:spPr>
      </p:pic>
      <p:sp>
        <p:nvSpPr>
          <p:cNvPr id="13" name="Shape 13"/>
          <p:cNvSpPr txBox="1">
            <a:spLocks noGrp="1"/>
          </p:cNvSpPr>
          <p:nvPr>
            <p:ph type="ctrTitle"/>
          </p:nvPr>
        </p:nvSpPr>
        <p:spPr>
          <a:xfrm>
            <a:off x="309880" y="368459"/>
            <a:ext cx="7772400" cy="759301"/>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Clr>
                <a:srgbClr val="136855"/>
              </a:buClr>
              <a:buSzPts val="3200"/>
              <a:buFont typeface="Arial"/>
              <a:buNone/>
              <a:defRPr sz="3200" b="1" i="0" u="none" strike="noStrike" cap="none">
                <a:solidFill>
                  <a:srgbClr val="136855"/>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 name="Shape 14"/>
          <p:cNvSpPr txBox="1">
            <a:spLocks noGrp="1"/>
          </p:cNvSpPr>
          <p:nvPr>
            <p:ph type="subTitle" idx="1"/>
          </p:nvPr>
        </p:nvSpPr>
        <p:spPr>
          <a:xfrm>
            <a:off x="309880" y="1145858"/>
            <a:ext cx="3906520" cy="1314450"/>
          </a:xfrm>
          <a:prstGeom prst="rect">
            <a:avLst/>
          </a:prstGeom>
          <a:noFill/>
          <a:ln>
            <a:noFill/>
          </a:ln>
        </p:spPr>
        <p:txBody>
          <a:bodyPr spcFirstLastPara="1" wrap="square" lIns="91425" tIns="45700" rIns="91425" bIns="45700" anchor="t" anchorCtr="0"/>
          <a:lstStyle>
            <a:lvl1pPr marR="0" lvl="0"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Arial"/>
                <a:ea typeface="Arial"/>
                <a:cs typeface="Arial"/>
                <a:sym typeface="Arial"/>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Arial"/>
                <a:ea typeface="Arial"/>
                <a:cs typeface="Arial"/>
                <a:sym typeface="Arial"/>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
        <p:nvSpPr>
          <p:cNvPr id="15" name="Shape 15"/>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6" name="Shape 16"/>
          <p:cNvSpPr txBox="1">
            <a:spLocks noGrp="1"/>
          </p:cNvSpPr>
          <p:nvPr>
            <p:ph type="sldNum" idx="12"/>
          </p:nvPr>
        </p:nvSpPr>
        <p:spPr>
          <a:xfrm>
            <a:off x="34036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0" marR="0" lvl="1" indent="0" algn="l" rtl="0">
              <a:spcBef>
                <a:spcPts val="0"/>
              </a:spcBef>
              <a:buNone/>
              <a:defRPr sz="1200" b="0" i="0" u="none" strike="noStrike" cap="none">
                <a:solidFill>
                  <a:srgbClr val="888888"/>
                </a:solidFill>
                <a:latin typeface="Arial"/>
                <a:ea typeface="Arial"/>
                <a:cs typeface="Arial"/>
                <a:sym typeface="Arial"/>
              </a:defRPr>
            </a:lvl2pPr>
            <a:lvl3pPr marL="0" marR="0" lvl="2" indent="0" algn="l" rtl="0">
              <a:spcBef>
                <a:spcPts val="0"/>
              </a:spcBef>
              <a:buNone/>
              <a:defRPr sz="1200" b="0" i="0" u="none" strike="noStrike" cap="none">
                <a:solidFill>
                  <a:srgbClr val="888888"/>
                </a:solidFill>
                <a:latin typeface="Arial"/>
                <a:ea typeface="Arial"/>
                <a:cs typeface="Arial"/>
                <a:sym typeface="Arial"/>
              </a:defRPr>
            </a:lvl3pPr>
            <a:lvl4pPr marL="0" marR="0" lvl="3" indent="0" algn="l" rtl="0">
              <a:spcBef>
                <a:spcPts val="0"/>
              </a:spcBef>
              <a:buNone/>
              <a:defRPr sz="1200" b="0" i="0" u="none" strike="noStrike" cap="none">
                <a:solidFill>
                  <a:srgbClr val="888888"/>
                </a:solidFill>
                <a:latin typeface="Arial"/>
                <a:ea typeface="Arial"/>
                <a:cs typeface="Arial"/>
                <a:sym typeface="Arial"/>
              </a:defRPr>
            </a:lvl4pPr>
            <a:lvl5pPr marL="0" marR="0" lvl="4" indent="0" algn="l" rtl="0">
              <a:spcBef>
                <a:spcPts val="0"/>
              </a:spcBef>
              <a:buNone/>
              <a:defRPr sz="1200" b="0" i="0" u="none" strike="noStrike" cap="none">
                <a:solidFill>
                  <a:srgbClr val="888888"/>
                </a:solidFill>
                <a:latin typeface="Arial"/>
                <a:ea typeface="Arial"/>
                <a:cs typeface="Arial"/>
                <a:sym typeface="Arial"/>
              </a:defRPr>
            </a:lvl5pPr>
            <a:lvl6pPr marL="0" marR="0" lvl="5" indent="0" algn="l" rtl="0">
              <a:spcBef>
                <a:spcPts val="0"/>
              </a:spcBef>
              <a:buNone/>
              <a:defRPr sz="1200" b="0" i="0" u="none" strike="noStrike" cap="none">
                <a:solidFill>
                  <a:srgbClr val="888888"/>
                </a:solidFill>
                <a:latin typeface="Arial"/>
                <a:ea typeface="Arial"/>
                <a:cs typeface="Arial"/>
                <a:sym typeface="Arial"/>
              </a:defRPr>
            </a:lvl6pPr>
            <a:lvl7pPr marL="0" marR="0" lvl="6" indent="0" algn="l" rtl="0">
              <a:spcBef>
                <a:spcPts val="0"/>
              </a:spcBef>
              <a:buNone/>
              <a:defRPr sz="1200" b="0" i="0" u="none" strike="noStrike" cap="none">
                <a:solidFill>
                  <a:srgbClr val="888888"/>
                </a:solidFill>
                <a:latin typeface="Arial"/>
                <a:ea typeface="Arial"/>
                <a:cs typeface="Arial"/>
                <a:sym typeface="Arial"/>
              </a:defRPr>
            </a:lvl7pPr>
            <a:lvl8pPr marL="0" marR="0" lvl="7" indent="0" algn="l" rtl="0">
              <a:spcBef>
                <a:spcPts val="0"/>
              </a:spcBef>
              <a:buNone/>
              <a:defRPr sz="1200" b="0" i="0" u="none" strike="noStrike" cap="none">
                <a:solidFill>
                  <a:srgbClr val="888888"/>
                </a:solidFill>
                <a:latin typeface="Arial"/>
                <a:ea typeface="Arial"/>
                <a:cs typeface="Arial"/>
                <a:sym typeface="Arial"/>
              </a:defRPr>
            </a:lvl8pPr>
            <a:lvl9pPr marL="0" marR="0" lvl="8" indent="0" algn="l"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pic>
        <p:nvPicPr>
          <p:cNvPr id="18" name="Shape 18" descr="Big Data Analytics - Slide Backgrounds_Artboard 2.png"/>
          <p:cNvPicPr preferRelativeResize="0"/>
          <p:nvPr/>
        </p:nvPicPr>
        <p:blipFill rotWithShape="1">
          <a:blip r:embed="rId2">
            <a:alphaModFix/>
          </a:blip>
          <a:srcRect/>
          <a:stretch/>
        </p:blipFill>
        <p:spPr>
          <a:xfrm>
            <a:off x="0" y="0"/>
            <a:ext cx="9142223" cy="5143500"/>
          </a:xfrm>
          <a:prstGeom prst="rect">
            <a:avLst/>
          </a:prstGeom>
          <a:noFill/>
          <a:ln>
            <a:noFill/>
          </a:ln>
        </p:spPr>
      </p:pic>
      <p:sp>
        <p:nvSpPr>
          <p:cNvPr id="19" name="Shape 1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Clr>
                <a:srgbClr val="136855"/>
              </a:buClr>
              <a:buSzPts val="2800"/>
              <a:buFont typeface="Arial"/>
              <a:buNone/>
              <a:defRPr sz="2800" b="1" i="0" u="none" strike="noStrike" cap="none">
                <a:solidFill>
                  <a:srgbClr val="136855"/>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Shape 20"/>
          <p:cNvSpPr txBox="1">
            <a:spLocks noGrp="1"/>
          </p:cNvSpPr>
          <p:nvPr>
            <p:ph type="body" idx="1"/>
          </p:nvPr>
        </p:nvSpPr>
        <p:spPr>
          <a:xfrm>
            <a:off x="1717040" y="1200151"/>
            <a:ext cx="6969760" cy="3394472"/>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1" name="Shape 2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1"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st Slide" type="blank">
  <p:cSld name="BLANK">
    <p:spTree>
      <p:nvGrpSpPr>
        <p:cNvPr id="1" name="Shape 23"/>
        <p:cNvGrpSpPr/>
        <p:nvPr/>
      </p:nvGrpSpPr>
      <p:grpSpPr>
        <a:xfrm>
          <a:off x="0" y="0"/>
          <a:ext cx="0" cy="0"/>
          <a:chOff x="0" y="0"/>
          <a:chExt cx="0" cy="0"/>
        </a:xfrm>
      </p:grpSpPr>
      <p:pic>
        <p:nvPicPr>
          <p:cNvPr id="24" name="Shape 24" descr="Big Data Analytics - Slide Backgrounds_Artboard 7.png"/>
          <p:cNvPicPr preferRelativeResize="0"/>
          <p:nvPr/>
        </p:nvPicPr>
        <p:blipFill rotWithShape="1">
          <a:blip r:embed="rId2">
            <a:alphaModFix/>
          </a:blip>
          <a:srcRect/>
          <a:stretch/>
        </p:blipFill>
        <p:spPr>
          <a:xfrm>
            <a:off x="4062" y="0"/>
            <a:ext cx="9139938" cy="5143500"/>
          </a:xfrm>
          <a:prstGeom prst="rect">
            <a:avLst/>
          </a:prstGeom>
          <a:noFill/>
          <a:ln>
            <a:noFill/>
          </a:ln>
        </p:spPr>
      </p:pic>
      <p:sp>
        <p:nvSpPr>
          <p:cNvPr id="25" name="Shape 25"/>
          <p:cNvSpPr txBox="1"/>
          <p:nvPr/>
        </p:nvSpPr>
        <p:spPr>
          <a:xfrm>
            <a:off x="3413760" y="914400"/>
            <a:ext cx="5120640" cy="20313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400">
                <a:solidFill>
                  <a:srgbClr val="595959"/>
                </a:solidFill>
                <a:latin typeface="Arial"/>
                <a:ea typeface="Arial"/>
                <a:cs typeface="Arial"/>
                <a:sym typeface="Arial"/>
              </a:rPr>
              <a:t>© All rights reserved. All content within our courses, such as this video, is protected by copyright and is owned by the course author or unless otherwise stated.  Third party copyrighted materials (for example, images and text) have either been licensed for use in any given course, or have  been copied under an exception or limitation in Canadian Copyright law. For further information, please contact the McMaster University Centre for Continuing Education ccecrsdv@mcmaster.ca.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pic>
        <p:nvPicPr>
          <p:cNvPr id="27" name="Shape 27" descr="Big Data Analytics - Slide Backgrounds_Artboard 4.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28" name="Shape 28"/>
          <p:cNvSpPr txBox="1">
            <a:spLocks noGrp="1"/>
          </p:cNvSpPr>
          <p:nvPr>
            <p:ph type="title"/>
          </p:nvPr>
        </p:nvSpPr>
        <p:spPr>
          <a:xfrm>
            <a:off x="295593" y="2042399"/>
            <a:ext cx="5724207" cy="1021556"/>
          </a:xfrm>
          <a:prstGeom prst="rect">
            <a:avLst/>
          </a:prstGeom>
          <a:noFill/>
          <a:ln>
            <a:noFill/>
          </a:ln>
        </p:spPr>
        <p:txBody>
          <a:bodyPr spcFirstLastPara="1" wrap="square" lIns="91425" tIns="45700" rIns="91425" bIns="45700" anchor="t" anchorCtr="0"/>
          <a:lstStyle>
            <a:lvl1pPr marR="0" lvl="0" algn="l" rtl="0">
              <a:spcBef>
                <a:spcPts val="0"/>
              </a:spcBef>
              <a:spcAft>
                <a:spcPts val="0"/>
              </a:spcAft>
              <a:buClr>
                <a:schemeClr val="lt1"/>
              </a:buClr>
              <a:buSzPts val="2800"/>
              <a:buFont typeface="Arial"/>
              <a:buNone/>
              <a:defRPr sz="28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9" name="Shape 29"/>
          <p:cNvSpPr txBox="1">
            <a:spLocks noGrp="1"/>
          </p:cNvSpPr>
          <p:nvPr>
            <p:ph type="body" idx="1"/>
          </p:nvPr>
        </p:nvSpPr>
        <p:spPr>
          <a:xfrm>
            <a:off x="295593" y="3200400"/>
            <a:ext cx="7772400" cy="822960"/>
          </a:xfrm>
          <a:prstGeom prst="rect">
            <a:avLst/>
          </a:prstGeom>
          <a:noFill/>
          <a:ln>
            <a:noFill/>
          </a:ln>
        </p:spPr>
        <p:txBody>
          <a:bodyPr spcFirstLastPara="1" wrap="square" lIns="91425" tIns="45700" rIns="91425" bIns="45700" anchor="b" anchorCtr="0"/>
          <a:lstStyle>
            <a:lvl1pPr marL="457200" marR="0" lvl="0" indent="-228600" algn="l"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1pPr>
            <a:lvl2pPr marL="914400" marR="0" lvl="1" indent="-228600" algn="l" rtl="0">
              <a:spcBef>
                <a:spcPts val="36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2pPr>
            <a:lvl3pPr marL="1371600" marR="0" lvl="2" indent="-228600" algn="l" rtl="0">
              <a:spcBef>
                <a:spcPts val="32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3pPr>
            <a:lvl4pPr marL="1828800" marR="0" lvl="3"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4pPr>
            <a:lvl5pPr marL="2286000" marR="0" lvl="4"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5pPr>
            <a:lvl6pPr marL="2743200" marR="0" lvl="5"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6pPr>
            <a:lvl7pPr marL="3200400" marR="0" lvl="6"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7pPr>
            <a:lvl8pPr marL="3657600" marR="0" lvl="7"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8pPr>
            <a:lvl9pPr marL="4114800" marR="0" lvl="8"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1"/>
        <p:cNvGrpSpPr/>
        <p:nvPr/>
      </p:nvGrpSpPr>
      <p:grpSpPr>
        <a:xfrm>
          <a:off x="0" y="0"/>
          <a:ext cx="0" cy="0"/>
          <a:chOff x="0" y="0"/>
          <a:chExt cx="0" cy="0"/>
        </a:xfrm>
      </p:grpSpPr>
      <p:pic>
        <p:nvPicPr>
          <p:cNvPr id="32" name="Shape 32" descr="Big Data Analytics - Slide Backgrounds_Artboard 3.png"/>
          <p:cNvPicPr preferRelativeResize="0"/>
          <p:nvPr/>
        </p:nvPicPr>
        <p:blipFill rotWithShape="1">
          <a:blip r:embed="rId2">
            <a:alphaModFix/>
          </a:blip>
          <a:srcRect/>
          <a:stretch/>
        </p:blipFill>
        <p:spPr>
          <a:xfrm>
            <a:off x="4062" y="0"/>
            <a:ext cx="9139938" cy="5143500"/>
          </a:xfrm>
          <a:prstGeom prst="rect">
            <a:avLst/>
          </a:prstGeom>
          <a:noFill/>
          <a:ln>
            <a:noFill/>
          </a:ln>
        </p:spPr>
      </p:pic>
      <p:sp>
        <p:nvSpPr>
          <p:cNvPr id="33" name="Shape 33"/>
          <p:cNvSpPr txBox="1">
            <a:spLocks noGrp="1"/>
          </p:cNvSpPr>
          <p:nvPr>
            <p:ph type="body" idx="1"/>
          </p:nvPr>
        </p:nvSpPr>
        <p:spPr>
          <a:xfrm>
            <a:off x="355600" y="1151335"/>
            <a:ext cx="3769360" cy="3380023"/>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body" idx="2"/>
          </p:nvPr>
        </p:nvSpPr>
        <p:spPr>
          <a:xfrm>
            <a:off x="5191760" y="1151336"/>
            <a:ext cx="3383280" cy="3380023"/>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
        <p:nvSpPr>
          <p:cNvPr id="36" name="Shape 36"/>
          <p:cNvSpPr txBox="1">
            <a:spLocks noGrp="1"/>
          </p:cNvSpPr>
          <p:nvPr>
            <p:ph type="body" idx="3"/>
          </p:nvPr>
        </p:nvSpPr>
        <p:spPr>
          <a:xfrm>
            <a:off x="5191761" y="528321"/>
            <a:ext cx="3383280" cy="623016"/>
          </a:xfrm>
          <a:prstGeom prst="rect">
            <a:avLst/>
          </a:prstGeom>
          <a:noFill/>
          <a:ln>
            <a:noFill/>
          </a:ln>
        </p:spPr>
        <p:txBody>
          <a:bodyPr spcFirstLastPara="1" wrap="square" lIns="91425" tIns="45700" rIns="91425" bIns="45700" anchor="b" anchorCtr="0"/>
          <a:lstStyle>
            <a:lvl1pPr marL="457200" marR="0" lvl="0" indent="-228600" algn="ctr"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body" idx="4"/>
          </p:nvPr>
        </p:nvSpPr>
        <p:spPr>
          <a:xfrm>
            <a:off x="355600" y="528321"/>
            <a:ext cx="3769360" cy="623016"/>
          </a:xfrm>
          <a:prstGeom prst="rect">
            <a:avLst/>
          </a:prstGeom>
          <a:noFill/>
          <a:ln>
            <a:noFill/>
          </a:ln>
        </p:spPr>
        <p:txBody>
          <a:bodyPr spcFirstLastPara="1" wrap="square" lIns="91425" tIns="45700" rIns="91425" bIns="45700" anchor="b" anchorCtr="0"/>
          <a:lstStyle>
            <a:lvl1pPr marL="457200" marR="0" lvl="0" indent="-228600" algn="ctr"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2">
  <p:cSld name="Comparison 2">
    <p:spTree>
      <p:nvGrpSpPr>
        <p:cNvPr id="1" name="Shape 38"/>
        <p:cNvGrpSpPr/>
        <p:nvPr/>
      </p:nvGrpSpPr>
      <p:grpSpPr>
        <a:xfrm>
          <a:off x="0" y="0"/>
          <a:ext cx="0" cy="0"/>
          <a:chOff x="0" y="0"/>
          <a:chExt cx="0" cy="0"/>
        </a:xfrm>
      </p:grpSpPr>
      <p:pic>
        <p:nvPicPr>
          <p:cNvPr id="39" name="Shape 39" descr="Big Data Analytics - Slide Backgrounds_Artboard 6.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40" name="Shape 40"/>
          <p:cNvSpPr txBox="1">
            <a:spLocks noGrp="1"/>
          </p:cNvSpPr>
          <p:nvPr>
            <p:ph type="body" idx="1"/>
          </p:nvPr>
        </p:nvSpPr>
        <p:spPr>
          <a:xfrm>
            <a:off x="355600" y="379175"/>
            <a:ext cx="8402320" cy="1998265"/>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355600" y="2794001"/>
            <a:ext cx="8402320" cy="1973262"/>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1pPr>
            <a:lvl2pPr marL="914400" marR="0" lvl="1"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2pPr>
            <a:lvl3pPr marL="1371600" marR="0" lvl="2"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3pPr>
            <a:lvl4pPr marL="1828800" marR="0" lvl="3"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4pPr>
            <a:lvl5pPr marL="2286000" marR="0" lvl="4"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type="titleOnly">
  <p:cSld name="TITLE_ONLY">
    <p:spTree>
      <p:nvGrpSpPr>
        <p:cNvPr id="1" name="Shape 43"/>
        <p:cNvGrpSpPr/>
        <p:nvPr/>
      </p:nvGrpSpPr>
      <p:grpSpPr>
        <a:xfrm>
          <a:off x="0" y="0"/>
          <a:ext cx="0" cy="0"/>
          <a:chOff x="0" y="0"/>
          <a:chExt cx="0" cy="0"/>
        </a:xfrm>
      </p:grpSpPr>
      <p:pic>
        <p:nvPicPr>
          <p:cNvPr id="44" name="Shape 44" descr="Big Data Analytics - Slide Backgrounds_Artboard 5.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45" name="Shape 45"/>
          <p:cNvSpPr txBox="1">
            <a:spLocks noGrp="1"/>
          </p:cNvSpPr>
          <p:nvPr>
            <p:ph type="title"/>
          </p:nvPr>
        </p:nvSpPr>
        <p:spPr>
          <a:xfrm>
            <a:off x="863600" y="843280"/>
            <a:ext cx="7416800" cy="34036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 name="Shape 46"/>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47"/>
        <p:cNvGrpSpPr/>
        <p:nvPr/>
      </p:nvGrpSpPr>
      <p:grpSpPr>
        <a:xfrm>
          <a:off x="0" y="0"/>
          <a:ext cx="0" cy="0"/>
          <a:chOff x="0" y="0"/>
          <a:chExt cx="0" cy="0"/>
        </a:xfrm>
      </p:grpSpPr>
      <p:sp>
        <p:nvSpPr>
          <p:cNvPr id="48" name="Shape 48"/>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Shape 7"/>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 name="Shape 9"/>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 name="Shape 1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Shape 53"/>
          <p:cNvSpPr txBox="1">
            <a:spLocks noGrp="1"/>
          </p:cNvSpPr>
          <p:nvPr>
            <p:ph type="ctrTitle"/>
          </p:nvPr>
        </p:nvSpPr>
        <p:spPr>
          <a:xfrm>
            <a:off x="309880" y="368459"/>
            <a:ext cx="7772400" cy="759301"/>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136855"/>
              </a:buClr>
              <a:buSzPts val="3200"/>
              <a:buFont typeface="Arial"/>
              <a:buNone/>
            </a:pPr>
            <a:r>
              <a:rPr lang="en-CA" sz="3200" b="1" i="0" u="none" strike="noStrike" cap="none">
                <a:solidFill>
                  <a:srgbClr val="136855"/>
                </a:solidFill>
                <a:latin typeface="Arial"/>
                <a:ea typeface="Arial"/>
                <a:cs typeface="Arial"/>
                <a:sym typeface="Arial"/>
              </a:rPr>
              <a:t>Simulation in Marketing</a:t>
            </a:r>
            <a:endParaRPr sz="3200" b="1" i="0" u="none" strike="noStrike" cap="none">
              <a:solidFill>
                <a:srgbClr val="136855"/>
              </a:solidFill>
              <a:latin typeface="Arial"/>
              <a:ea typeface="Arial"/>
              <a:cs typeface="Arial"/>
              <a:sym typeface="Arial"/>
            </a:endParaRPr>
          </a:p>
        </p:txBody>
      </p:sp>
      <p:sp>
        <p:nvSpPr>
          <p:cNvPr id="54" name="Shape 54"/>
          <p:cNvSpPr txBox="1">
            <a:spLocks noGrp="1"/>
          </p:cNvSpPr>
          <p:nvPr>
            <p:ph type="subTitle" idx="1"/>
          </p:nvPr>
        </p:nvSpPr>
        <p:spPr>
          <a:xfrm>
            <a:off x="309880" y="1145858"/>
            <a:ext cx="3906520" cy="1314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Arial"/>
              <a:buNone/>
            </a:pPr>
            <a:endParaRPr sz="1200" b="0" i="0" u="none" strike="noStrike" cap="none" dirty="0">
              <a:solidFill>
                <a:schemeClr val="dk1"/>
              </a:solidFill>
              <a:latin typeface="Arial"/>
              <a:ea typeface="Arial"/>
              <a:cs typeface="Arial"/>
              <a:sym typeface="Arial"/>
            </a:endParaRPr>
          </a:p>
          <a:p>
            <a:pPr marL="0" marR="0" lvl="0" indent="0" algn="l" rtl="0">
              <a:spcBef>
                <a:spcPts val="240"/>
              </a:spcBef>
              <a:spcAft>
                <a:spcPts val="0"/>
              </a:spcAft>
              <a:buClr>
                <a:schemeClr val="dk1"/>
              </a:buClr>
              <a:buSzPts val="1200"/>
              <a:buFont typeface="Arial"/>
              <a:buNone/>
            </a:pPr>
            <a:endParaRPr sz="1200" b="0" i="0" u="none" strike="noStrike" cap="none" dirty="0">
              <a:solidFill>
                <a:schemeClr val="dk1"/>
              </a:solidFill>
              <a:latin typeface="Arial"/>
              <a:ea typeface="Arial"/>
              <a:cs typeface="Arial"/>
              <a:sym typeface="Arial"/>
            </a:endParaRPr>
          </a:p>
          <a:p>
            <a:pPr marL="0" marR="0" lvl="0" indent="0" algn="l" rtl="0">
              <a:spcBef>
                <a:spcPts val="240"/>
              </a:spcBef>
              <a:spcAft>
                <a:spcPts val="0"/>
              </a:spcAft>
              <a:buClr>
                <a:schemeClr val="dk1"/>
              </a:buClr>
              <a:buSzPts val="1200"/>
              <a:buFont typeface="Arial"/>
              <a:buNone/>
            </a:pPr>
            <a:r>
              <a:rPr lang="en-CA" sz="1200" b="0" i="0" u="none" strike="noStrike" cap="none">
                <a:solidFill>
                  <a:schemeClr val="dk1"/>
                </a:solidFill>
                <a:latin typeface="Arial"/>
                <a:ea typeface="Arial"/>
                <a:cs typeface="Arial"/>
                <a:sym typeface="Arial"/>
              </a:rPr>
              <a:t>Week 7</a:t>
            </a:r>
            <a:endParaRPr sz="1200" b="0" i="0" u="none" strike="noStrike" cap="none" dirty="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Shape 93"/>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a:solidFill>
                  <a:srgbClr val="136855"/>
                </a:solidFill>
                <a:latin typeface="Arial"/>
                <a:ea typeface="Arial"/>
                <a:cs typeface="Arial"/>
                <a:sym typeface="Arial"/>
              </a:rPr>
              <a:t>Monte Carlo simulation</a:t>
            </a:r>
            <a:endParaRPr/>
          </a:p>
        </p:txBody>
      </p:sp>
      <p:pic>
        <p:nvPicPr>
          <p:cNvPr id="94" name="Shape 94"/>
          <p:cNvPicPr preferRelativeResize="0"/>
          <p:nvPr/>
        </p:nvPicPr>
        <p:blipFill rotWithShape="1">
          <a:blip r:embed="rId3">
            <a:alphaModFix/>
          </a:blip>
          <a:srcRect/>
          <a:stretch/>
        </p:blipFill>
        <p:spPr>
          <a:xfrm>
            <a:off x="1707998" y="1184962"/>
            <a:ext cx="7164475" cy="1632751"/>
          </a:xfrm>
          <a:prstGeom prst="rect">
            <a:avLst/>
          </a:prstGeom>
          <a:noFill/>
          <a:ln>
            <a:noFill/>
          </a:ln>
        </p:spPr>
      </p:pic>
      <p:cxnSp>
        <p:nvCxnSpPr>
          <p:cNvPr id="95" name="Shape 95"/>
          <p:cNvCxnSpPr/>
          <p:nvPr/>
        </p:nvCxnSpPr>
        <p:spPr>
          <a:xfrm rot="10800000">
            <a:off x="3318697" y="1232506"/>
            <a:ext cx="472831" cy="0"/>
          </a:xfrm>
          <a:prstGeom prst="straightConnector1">
            <a:avLst/>
          </a:prstGeom>
          <a:noFill/>
          <a:ln w="25400" cap="flat" cmpd="sng">
            <a:solidFill>
              <a:schemeClr val="accent1"/>
            </a:solidFill>
            <a:prstDash val="solid"/>
            <a:round/>
            <a:headEnd type="none" w="sm" len="sm"/>
            <a:tailEnd type="triangle" w="med" len="med"/>
          </a:ln>
          <a:effectLst>
            <a:outerShdw blurRad="40000" dist="20000" dir="5400000" rotWithShape="0">
              <a:srgbClr val="000000">
                <a:alpha val="37647"/>
              </a:srgbClr>
            </a:outerShdw>
          </a:effectLst>
        </p:spPr>
      </p:cxnSp>
      <p:sp>
        <p:nvSpPr>
          <p:cNvPr id="96" name="Shape 96"/>
          <p:cNvSpPr txBox="1"/>
          <p:nvPr/>
        </p:nvSpPr>
        <p:spPr>
          <a:xfrm>
            <a:off x="3811379" y="1063229"/>
            <a:ext cx="1507144"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600">
                <a:solidFill>
                  <a:srgbClr val="FF0000"/>
                </a:solidFill>
                <a:latin typeface="Arial"/>
                <a:ea typeface="Arial"/>
                <a:cs typeface="Arial"/>
                <a:sym typeface="Arial"/>
              </a:rPr>
              <a:t>Many samples</a:t>
            </a:r>
            <a:endParaRPr/>
          </a:p>
        </p:txBody>
      </p:sp>
      <p:cxnSp>
        <p:nvCxnSpPr>
          <p:cNvPr id="97" name="Shape 97"/>
          <p:cNvCxnSpPr/>
          <p:nvPr/>
        </p:nvCxnSpPr>
        <p:spPr>
          <a:xfrm rot="10800000">
            <a:off x="2625969" y="2497796"/>
            <a:ext cx="472831" cy="0"/>
          </a:xfrm>
          <a:prstGeom prst="straightConnector1">
            <a:avLst/>
          </a:prstGeom>
          <a:noFill/>
          <a:ln w="25400" cap="flat" cmpd="sng">
            <a:solidFill>
              <a:schemeClr val="accent1"/>
            </a:solidFill>
            <a:prstDash val="solid"/>
            <a:round/>
            <a:headEnd type="none" w="sm" len="sm"/>
            <a:tailEnd type="triangle" w="med" len="med"/>
          </a:ln>
          <a:effectLst>
            <a:outerShdw blurRad="40000" dist="20000" dir="5400000" rotWithShape="0">
              <a:srgbClr val="000000">
                <a:alpha val="37647"/>
              </a:srgbClr>
            </a:outerShdw>
          </a:effectLst>
        </p:spPr>
      </p:cxnSp>
      <p:sp>
        <p:nvSpPr>
          <p:cNvPr id="98" name="Shape 98"/>
          <p:cNvSpPr txBox="1"/>
          <p:nvPr/>
        </p:nvSpPr>
        <p:spPr>
          <a:xfrm>
            <a:off x="3318697" y="2336423"/>
            <a:ext cx="3855030"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600">
                <a:solidFill>
                  <a:srgbClr val="FF0000"/>
                </a:solidFill>
                <a:latin typeface="Arial"/>
                <a:ea typeface="Arial"/>
                <a:cs typeface="Arial"/>
                <a:sym typeface="Arial"/>
              </a:rPr>
              <a:t>Average of outcome over many samples</a:t>
            </a:r>
            <a:endParaRPr/>
          </a:p>
        </p:txBody>
      </p:sp>
      <p:sp>
        <p:nvSpPr>
          <p:cNvPr id="99" name="Shape 99"/>
          <p:cNvSpPr txBox="1"/>
          <p:nvPr/>
        </p:nvSpPr>
        <p:spPr>
          <a:xfrm>
            <a:off x="1572697" y="2815012"/>
            <a:ext cx="7571303" cy="2308324"/>
          </a:xfrm>
          <a:prstGeom prst="rect">
            <a:avLst/>
          </a:prstGeom>
          <a:noFill/>
          <a:ln>
            <a:noFill/>
          </a:ln>
        </p:spPr>
        <p:txBody>
          <a:bodyPr spcFirstLastPara="1" wrap="square" lIns="91425" tIns="45700" rIns="91425" bIns="45700" anchor="t" anchorCtr="0">
            <a:noAutofit/>
          </a:bodyPr>
          <a:lstStyle/>
          <a:p>
            <a:pPr marL="285750" marR="0" lvl="0" indent="-285750" algn="l" rtl="0">
              <a:spcBef>
                <a:spcPts val="0"/>
              </a:spcBef>
              <a:spcAft>
                <a:spcPts val="0"/>
              </a:spcAft>
              <a:buFont typeface="Arial" panose="020B0604020202020204" pitchFamily="34" charset="0"/>
              <a:buChar char="•"/>
            </a:pPr>
            <a:r>
              <a:rPr lang="en-CA" sz="1800" dirty="0">
                <a:solidFill>
                  <a:schemeClr val="dk1"/>
                </a:solidFill>
                <a:latin typeface="Arial"/>
                <a:ea typeface="Arial"/>
                <a:cs typeface="Arial"/>
                <a:sym typeface="Arial"/>
              </a:rPr>
              <a:t>The sampling is usually accomplished using a loop control structure, </a:t>
            </a:r>
            <a:endParaRPr dirty="0"/>
          </a:p>
          <a:p>
            <a:pPr marL="285750" marR="0" lvl="0" indent="-285750" algn="l" rtl="0">
              <a:spcBef>
                <a:spcPts val="0"/>
              </a:spcBef>
              <a:spcAft>
                <a:spcPts val="0"/>
              </a:spcAft>
              <a:buFont typeface="Arial" panose="020B0604020202020204" pitchFamily="34" charset="0"/>
              <a:buChar char="•"/>
            </a:pPr>
            <a:r>
              <a:rPr lang="en-CA" sz="1800" dirty="0">
                <a:solidFill>
                  <a:schemeClr val="dk1"/>
                </a:solidFill>
                <a:latin typeface="Arial"/>
                <a:ea typeface="Arial"/>
                <a:cs typeface="Arial"/>
                <a:sym typeface="Arial"/>
              </a:rPr>
              <a:t>The number of times the loop is executed is the simulated sample size. In the example above, the sample size is 10. </a:t>
            </a:r>
            <a:endParaRPr dirty="0"/>
          </a:p>
          <a:p>
            <a:pPr marL="285750" marR="0" lvl="0" indent="-285750" algn="l" rtl="0">
              <a:spcBef>
                <a:spcPts val="0"/>
              </a:spcBef>
              <a:spcAft>
                <a:spcPts val="0"/>
              </a:spcAft>
              <a:buFont typeface="Arial" panose="020B0604020202020204" pitchFamily="34" charset="0"/>
              <a:buChar char="•"/>
            </a:pPr>
            <a:r>
              <a:rPr lang="en-CA" sz="1800" dirty="0">
                <a:solidFill>
                  <a:schemeClr val="dk1"/>
                </a:solidFill>
                <a:latin typeface="Arial"/>
                <a:ea typeface="Arial"/>
                <a:cs typeface="Arial"/>
                <a:sym typeface="Arial"/>
              </a:rPr>
              <a:t>The outcome we are simulating is profit, so the average profit is equal</a:t>
            </a:r>
            <a:endParaRPr dirty="0"/>
          </a:p>
          <a:p>
            <a:pPr marL="285750" marR="0" lvl="0" indent="-285750" algn="l" rtl="0">
              <a:spcBef>
                <a:spcPts val="0"/>
              </a:spcBef>
              <a:spcAft>
                <a:spcPts val="0"/>
              </a:spcAft>
              <a:buFont typeface="Arial" panose="020B0604020202020204" pitchFamily="34" charset="0"/>
              <a:buChar char="•"/>
            </a:pPr>
            <a:r>
              <a:rPr lang="en-CA" sz="1800" dirty="0">
                <a:solidFill>
                  <a:schemeClr val="dk1"/>
                </a:solidFill>
                <a:latin typeface="Arial"/>
                <a:ea typeface="Arial"/>
                <a:cs typeface="Arial"/>
                <a:sym typeface="Arial"/>
              </a:rPr>
              <a:t>to the profit we calculated for each of the 10 population samples, divided</a:t>
            </a:r>
            <a:r>
              <a:rPr lang="en-CA" dirty="0"/>
              <a:t> </a:t>
            </a:r>
            <a:r>
              <a:rPr lang="en-CA" sz="1800" dirty="0">
                <a:solidFill>
                  <a:schemeClr val="dk1"/>
                </a:solidFill>
                <a:latin typeface="Arial"/>
                <a:ea typeface="Arial"/>
                <a:cs typeface="Arial"/>
                <a:sym typeface="Arial"/>
              </a:rPr>
              <a:t>by 10. </a:t>
            </a:r>
          </a:p>
          <a:p>
            <a:pPr marL="285750" marR="0" lvl="0" indent="-285750" algn="l" rtl="0">
              <a:spcBef>
                <a:spcPts val="0"/>
              </a:spcBef>
              <a:spcAft>
                <a:spcPts val="0"/>
              </a:spcAft>
              <a:buFont typeface="Arial" panose="020B0604020202020204" pitchFamily="34" charset="0"/>
              <a:buChar char="•"/>
            </a:pPr>
            <a:r>
              <a:rPr lang="en-CA" sz="1800" dirty="0">
                <a:solidFill>
                  <a:schemeClr val="dk1"/>
                </a:solidFill>
                <a:latin typeface="Arial"/>
                <a:ea typeface="Arial"/>
                <a:cs typeface="Arial"/>
                <a:sym typeface="Arial"/>
              </a:rPr>
              <a:t>This is the heart of Monte Carlo simulation. </a:t>
            </a:r>
            <a:endParaRPr dirty="0"/>
          </a:p>
          <a:p>
            <a:pPr marL="0" marR="0" lvl="0" indent="0" algn="l" rtl="0">
              <a:spcBef>
                <a:spcPts val="0"/>
              </a:spcBef>
              <a:spcAft>
                <a:spcPts val="0"/>
              </a:spcAft>
              <a:buNone/>
            </a:pPr>
            <a:r>
              <a:rPr lang="en-CA" sz="1800" dirty="0">
                <a:solidFill>
                  <a:schemeClr val="dk1"/>
                </a:solidFill>
                <a:latin typeface="Arial"/>
                <a:ea typeface="Arial"/>
                <a:cs typeface="Arial"/>
                <a:sym typeface="Arial"/>
              </a:rPr>
              <a:t>  </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a:solidFill>
                  <a:srgbClr val="136855"/>
                </a:solidFill>
                <a:latin typeface="Arial"/>
                <a:ea typeface="Arial"/>
                <a:cs typeface="Arial"/>
                <a:sym typeface="Arial"/>
              </a:rPr>
              <a:t>Monte Carlo simulation</a:t>
            </a:r>
            <a:endParaRPr/>
          </a:p>
        </p:txBody>
      </p:sp>
      <p:pic>
        <p:nvPicPr>
          <p:cNvPr id="105" name="Shape 105"/>
          <p:cNvPicPr preferRelativeResize="0"/>
          <p:nvPr/>
        </p:nvPicPr>
        <p:blipFill rotWithShape="1">
          <a:blip r:embed="rId3">
            <a:alphaModFix/>
          </a:blip>
          <a:srcRect/>
          <a:stretch/>
        </p:blipFill>
        <p:spPr>
          <a:xfrm>
            <a:off x="1707998" y="1184962"/>
            <a:ext cx="7164475" cy="1632751"/>
          </a:xfrm>
          <a:prstGeom prst="rect">
            <a:avLst/>
          </a:prstGeom>
          <a:noFill/>
          <a:ln>
            <a:noFill/>
          </a:ln>
        </p:spPr>
      </p:pic>
      <p:cxnSp>
        <p:nvCxnSpPr>
          <p:cNvPr id="106" name="Shape 106"/>
          <p:cNvCxnSpPr/>
          <p:nvPr/>
        </p:nvCxnSpPr>
        <p:spPr>
          <a:xfrm rot="10800000">
            <a:off x="3318697" y="1232506"/>
            <a:ext cx="472831" cy="0"/>
          </a:xfrm>
          <a:prstGeom prst="straightConnector1">
            <a:avLst/>
          </a:prstGeom>
          <a:noFill/>
          <a:ln w="25400" cap="flat" cmpd="sng">
            <a:solidFill>
              <a:schemeClr val="accent1"/>
            </a:solidFill>
            <a:prstDash val="solid"/>
            <a:round/>
            <a:headEnd type="none" w="sm" len="sm"/>
            <a:tailEnd type="triangle" w="med" len="med"/>
          </a:ln>
          <a:effectLst>
            <a:outerShdw blurRad="40000" dist="20000" dir="5400000" rotWithShape="0">
              <a:srgbClr val="000000">
                <a:alpha val="37647"/>
              </a:srgbClr>
            </a:outerShdw>
          </a:effectLst>
        </p:spPr>
      </p:cxnSp>
      <p:sp>
        <p:nvSpPr>
          <p:cNvPr id="107" name="Shape 107"/>
          <p:cNvSpPr txBox="1"/>
          <p:nvPr/>
        </p:nvSpPr>
        <p:spPr>
          <a:xfrm>
            <a:off x="3811379" y="1063229"/>
            <a:ext cx="1507144"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600">
                <a:solidFill>
                  <a:srgbClr val="FF0000"/>
                </a:solidFill>
                <a:latin typeface="Arial"/>
                <a:ea typeface="Arial"/>
                <a:cs typeface="Arial"/>
                <a:sym typeface="Arial"/>
              </a:rPr>
              <a:t>Many samples</a:t>
            </a:r>
            <a:endParaRPr/>
          </a:p>
        </p:txBody>
      </p:sp>
      <p:cxnSp>
        <p:nvCxnSpPr>
          <p:cNvPr id="108" name="Shape 108"/>
          <p:cNvCxnSpPr/>
          <p:nvPr/>
        </p:nvCxnSpPr>
        <p:spPr>
          <a:xfrm rot="10800000">
            <a:off x="2625969" y="2497796"/>
            <a:ext cx="472831" cy="0"/>
          </a:xfrm>
          <a:prstGeom prst="straightConnector1">
            <a:avLst/>
          </a:prstGeom>
          <a:noFill/>
          <a:ln w="25400" cap="flat" cmpd="sng">
            <a:solidFill>
              <a:schemeClr val="accent1"/>
            </a:solidFill>
            <a:prstDash val="solid"/>
            <a:round/>
            <a:headEnd type="none" w="sm" len="sm"/>
            <a:tailEnd type="triangle" w="med" len="med"/>
          </a:ln>
          <a:effectLst>
            <a:outerShdw blurRad="40000" dist="20000" dir="5400000" rotWithShape="0">
              <a:srgbClr val="000000">
                <a:alpha val="37647"/>
              </a:srgbClr>
            </a:outerShdw>
          </a:effectLst>
        </p:spPr>
      </p:cxnSp>
      <p:sp>
        <p:nvSpPr>
          <p:cNvPr id="109" name="Shape 109"/>
          <p:cNvSpPr txBox="1"/>
          <p:nvPr/>
        </p:nvSpPr>
        <p:spPr>
          <a:xfrm>
            <a:off x="3318697" y="2336423"/>
            <a:ext cx="3855030" cy="338554"/>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600">
                <a:solidFill>
                  <a:srgbClr val="FF0000"/>
                </a:solidFill>
                <a:latin typeface="Arial"/>
                <a:ea typeface="Arial"/>
                <a:cs typeface="Arial"/>
                <a:sym typeface="Arial"/>
              </a:rPr>
              <a:t>Average of outcome over many samples</a:t>
            </a:r>
            <a:endParaRPr/>
          </a:p>
        </p:txBody>
      </p:sp>
      <p:sp>
        <p:nvSpPr>
          <p:cNvPr id="110" name="Shape 110"/>
          <p:cNvSpPr txBox="1"/>
          <p:nvPr/>
        </p:nvSpPr>
        <p:spPr>
          <a:xfrm>
            <a:off x="1727626" y="2946033"/>
            <a:ext cx="7164475" cy="2277547"/>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400">
                <a:solidFill>
                  <a:schemeClr val="dk1"/>
                </a:solidFill>
                <a:latin typeface="Arial"/>
                <a:ea typeface="Arial"/>
                <a:cs typeface="Arial"/>
                <a:sym typeface="Arial"/>
              </a:rPr>
              <a:t>In our example, we simulate taking samples from a population of </a:t>
            </a:r>
            <a:endParaRPr/>
          </a:p>
          <a:p>
            <a:pPr marL="0" marR="0" lvl="0" indent="0" algn="l" rtl="0">
              <a:spcBef>
                <a:spcPts val="0"/>
              </a:spcBef>
              <a:spcAft>
                <a:spcPts val="0"/>
              </a:spcAft>
              <a:buNone/>
            </a:pPr>
            <a:r>
              <a:rPr lang="en-CA" sz="1400">
                <a:solidFill>
                  <a:schemeClr val="dk1"/>
                </a:solidFill>
                <a:latin typeface="Arial"/>
                <a:ea typeface="Arial"/>
                <a:cs typeface="Arial"/>
                <a:sym typeface="Arial"/>
              </a:rPr>
              <a:t>customers and we have described their behavior with a probability </a:t>
            </a:r>
            <a:endParaRPr/>
          </a:p>
          <a:p>
            <a:pPr marL="0" marR="0" lvl="0" indent="0" algn="l" rtl="0">
              <a:spcBef>
                <a:spcPts val="0"/>
              </a:spcBef>
              <a:spcAft>
                <a:spcPts val="0"/>
              </a:spcAft>
              <a:buNone/>
            </a:pPr>
            <a:r>
              <a:rPr lang="en-CA" sz="1400">
                <a:solidFill>
                  <a:schemeClr val="dk1"/>
                </a:solidFill>
                <a:latin typeface="Arial"/>
                <a:ea typeface="Arial"/>
                <a:cs typeface="Arial"/>
                <a:sym typeface="Arial"/>
              </a:rPr>
              <a:t>distribution that is a set of simultaneous binomial variables. The</a:t>
            </a:r>
            <a:endParaRPr/>
          </a:p>
          <a:p>
            <a:pPr marL="0" marR="0" lvl="0" indent="0" algn="l" rtl="0">
              <a:spcBef>
                <a:spcPts val="0"/>
              </a:spcBef>
              <a:spcAft>
                <a:spcPts val="0"/>
              </a:spcAft>
              <a:buNone/>
            </a:pPr>
            <a:r>
              <a:rPr lang="en-CA" sz="1400">
                <a:solidFill>
                  <a:schemeClr val="dk1"/>
                </a:solidFill>
                <a:latin typeface="Arial"/>
                <a:ea typeface="Arial"/>
                <a:cs typeface="Arial"/>
                <a:sym typeface="Arial"/>
              </a:rPr>
              <a:t>parameters for each binomial variable are listed in the “probabilities”</a:t>
            </a:r>
            <a:endParaRPr/>
          </a:p>
          <a:p>
            <a:pPr marL="0" marR="0" lvl="0" indent="0" algn="l" rtl="0">
              <a:spcBef>
                <a:spcPts val="0"/>
              </a:spcBef>
              <a:spcAft>
                <a:spcPts val="0"/>
              </a:spcAft>
              <a:buNone/>
            </a:pPr>
            <a:r>
              <a:rPr lang="en-CA" sz="1400">
                <a:solidFill>
                  <a:schemeClr val="dk1"/>
                </a:solidFill>
                <a:latin typeface="Arial"/>
                <a:ea typeface="Arial"/>
                <a:cs typeface="Arial"/>
                <a:sym typeface="Arial"/>
              </a:rPr>
              <a:t>field of the data frame “data after contact”. This is our “known” probability</a:t>
            </a:r>
            <a:endParaRPr/>
          </a:p>
          <a:p>
            <a:pPr marL="0" marR="0" lvl="0" indent="0" algn="l" rtl="0">
              <a:spcBef>
                <a:spcPts val="0"/>
              </a:spcBef>
              <a:spcAft>
                <a:spcPts val="0"/>
              </a:spcAft>
              <a:buNone/>
            </a:pPr>
            <a:r>
              <a:rPr lang="en-CA" sz="1400">
                <a:solidFill>
                  <a:schemeClr val="dk1"/>
                </a:solidFill>
                <a:latin typeface="Arial"/>
                <a:ea typeface="Arial"/>
                <a:cs typeface="Arial"/>
                <a:sym typeface="Arial"/>
              </a:rPr>
              <a:t>distribution. In the case of binomial variables, there is only one parameter </a:t>
            </a:r>
            <a:endParaRPr/>
          </a:p>
          <a:p>
            <a:pPr marL="0" marR="0" lvl="0" indent="0" algn="l" rtl="0">
              <a:spcBef>
                <a:spcPts val="0"/>
              </a:spcBef>
              <a:spcAft>
                <a:spcPts val="0"/>
              </a:spcAft>
              <a:buNone/>
            </a:pPr>
            <a:r>
              <a:rPr lang="en-CA" sz="1400">
                <a:solidFill>
                  <a:schemeClr val="dk1"/>
                </a:solidFill>
                <a:latin typeface="Arial"/>
                <a:ea typeface="Arial"/>
                <a:cs typeface="Arial"/>
                <a:sym typeface="Arial"/>
              </a:rPr>
              <a:t>for each binomial variable, probability of success. However,</a:t>
            </a:r>
            <a:endParaRPr/>
          </a:p>
          <a:p>
            <a:pPr marL="0" marR="0" lvl="0" indent="0" algn="l" rtl="0">
              <a:spcBef>
                <a:spcPts val="0"/>
              </a:spcBef>
              <a:spcAft>
                <a:spcPts val="0"/>
              </a:spcAft>
              <a:buNone/>
            </a:pPr>
            <a:r>
              <a:rPr lang="en-CA" sz="1400">
                <a:solidFill>
                  <a:schemeClr val="dk1"/>
                </a:solidFill>
                <a:latin typeface="Arial"/>
                <a:ea typeface="Arial"/>
                <a:cs typeface="Arial"/>
                <a:sym typeface="Arial"/>
              </a:rPr>
              <a:t>this assumed distribution can be replaced in the model with any other</a:t>
            </a:r>
            <a:endParaRPr/>
          </a:p>
          <a:p>
            <a:pPr marL="0" marR="0" lvl="0" indent="0" algn="l" rtl="0">
              <a:spcBef>
                <a:spcPts val="0"/>
              </a:spcBef>
              <a:spcAft>
                <a:spcPts val="0"/>
              </a:spcAft>
              <a:buNone/>
            </a:pPr>
            <a:r>
              <a:rPr lang="en-CA" sz="1400">
                <a:solidFill>
                  <a:schemeClr val="dk1"/>
                </a:solidFill>
                <a:latin typeface="Arial"/>
                <a:ea typeface="Arial"/>
                <a:cs typeface="Arial"/>
                <a:sym typeface="Arial"/>
              </a:rPr>
              <a:t>probability distribution.  </a:t>
            </a:r>
            <a:endParaRPr/>
          </a:p>
          <a:p>
            <a:pPr marL="0" marR="0" lvl="0" indent="0" algn="l" rtl="0">
              <a:spcBef>
                <a:spcPts val="0"/>
              </a:spcBef>
              <a:spcAft>
                <a:spcPts val="0"/>
              </a:spcAft>
              <a:buNone/>
            </a:pPr>
            <a:r>
              <a:rPr lang="en-CA" sz="1600">
                <a:solidFill>
                  <a:schemeClr val="dk1"/>
                </a:solidFill>
                <a:latin typeface="Arial"/>
                <a:ea typeface="Arial"/>
                <a:cs typeface="Arial"/>
                <a:sym typeface="Arial"/>
              </a:rPr>
              <a:t>  </a:t>
            </a:r>
            <a:endParaRPr/>
          </a:p>
        </p:txBody>
      </p:sp>
      <p:sp>
        <p:nvSpPr>
          <p:cNvPr id="111" name="Shape 111"/>
          <p:cNvSpPr txBox="1"/>
          <p:nvPr/>
        </p:nvSpPr>
        <p:spPr>
          <a:xfrm>
            <a:off x="6574346" y="1793004"/>
            <a:ext cx="2284600" cy="58477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600">
                <a:solidFill>
                  <a:srgbClr val="FF0000"/>
                </a:solidFill>
                <a:latin typeface="Arial"/>
                <a:ea typeface="Arial"/>
                <a:cs typeface="Arial"/>
                <a:sym typeface="Arial"/>
              </a:rPr>
              <a:t>Of many simultaneous </a:t>
            </a:r>
            <a:endParaRPr/>
          </a:p>
          <a:p>
            <a:pPr marL="0" marR="0" lvl="0" indent="0" algn="l" rtl="0">
              <a:spcBef>
                <a:spcPts val="0"/>
              </a:spcBef>
              <a:spcAft>
                <a:spcPts val="0"/>
              </a:spcAft>
              <a:buNone/>
            </a:pPr>
            <a:r>
              <a:rPr lang="en-CA" sz="1600">
                <a:solidFill>
                  <a:srgbClr val="FF0000"/>
                </a:solidFill>
                <a:latin typeface="Arial"/>
                <a:ea typeface="Arial"/>
                <a:cs typeface="Arial"/>
                <a:sym typeface="Arial"/>
              </a:rPr>
              <a:t>Binomial variables</a:t>
            </a:r>
            <a:endParaRPr/>
          </a:p>
        </p:txBody>
      </p:sp>
      <p:cxnSp>
        <p:nvCxnSpPr>
          <p:cNvPr id="112" name="Shape 112"/>
          <p:cNvCxnSpPr/>
          <p:nvPr/>
        </p:nvCxnSpPr>
        <p:spPr>
          <a:xfrm rot="10800000">
            <a:off x="6002020" y="1648005"/>
            <a:ext cx="558800" cy="186355"/>
          </a:xfrm>
          <a:prstGeom prst="straightConnector1">
            <a:avLst/>
          </a:prstGeom>
          <a:noFill/>
          <a:ln w="25400" cap="flat" cmpd="sng">
            <a:solidFill>
              <a:schemeClr val="accent1"/>
            </a:solidFill>
            <a:prstDash val="solid"/>
            <a:round/>
            <a:headEnd type="none" w="sm" len="sm"/>
            <a:tailEnd type="triangle" w="med" len="med"/>
          </a:ln>
          <a:effectLst>
            <a:outerShdw blurRad="40000" dist="20000" dir="5400000" rotWithShape="0">
              <a:srgbClr val="000000">
                <a:alpha val="37647"/>
              </a:srgbClr>
            </a:outerShdw>
          </a:effectLst>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a:solidFill>
                  <a:srgbClr val="136855"/>
                </a:solidFill>
                <a:latin typeface="Arial"/>
                <a:ea typeface="Arial"/>
                <a:cs typeface="Arial"/>
                <a:sym typeface="Arial"/>
              </a:rPr>
              <a:t>Monte Carlo simulation</a:t>
            </a:r>
            <a:endParaRPr/>
          </a:p>
        </p:txBody>
      </p:sp>
      <p:pic>
        <p:nvPicPr>
          <p:cNvPr id="118" name="Shape 118"/>
          <p:cNvPicPr preferRelativeResize="0"/>
          <p:nvPr/>
        </p:nvPicPr>
        <p:blipFill rotWithShape="1">
          <a:blip r:embed="rId3">
            <a:alphaModFix/>
          </a:blip>
          <a:srcRect/>
          <a:stretch/>
        </p:blipFill>
        <p:spPr>
          <a:xfrm>
            <a:off x="1707998" y="1001747"/>
            <a:ext cx="7164475" cy="1632751"/>
          </a:xfrm>
          <a:prstGeom prst="rect">
            <a:avLst/>
          </a:prstGeom>
          <a:noFill/>
          <a:ln>
            <a:noFill/>
          </a:ln>
        </p:spPr>
      </p:pic>
      <p:sp>
        <p:nvSpPr>
          <p:cNvPr id="119" name="Shape 119"/>
          <p:cNvSpPr txBox="1"/>
          <p:nvPr/>
        </p:nvSpPr>
        <p:spPr>
          <a:xfrm>
            <a:off x="1727626" y="2695980"/>
            <a:ext cx="7164475" cy="267765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400">
                <a:solidFill>
                  <a:schemeClr val="dk1"/>
                </a:solidFill>
                <a:latin typeface="Arial"/>
                <a:ea typeface="Arial"/>
                <a:cs typeface="Arial"/>
                <a:sym typeface="Arial"/>
              </a:rPr>
              <a:t>The simulation is executed by sampling from this probability distribution using a random</a:t>
            </a:r>
            <a:endParaRPr/>
          </a:p>
          <a:p>
            <a:pPr marL="0" marR="0" lvl="0" indent="0" algn="l" rtl="0">
              <a:spcBef>
                <a:spcPts val="0"/>
              </a:spcBef>
              <a:spcAft>
                <a:spcPts val="0"/>
              </a:spcAft>
              <a:buNone/>
            </a:pPr>
            <a:r>
              <a:rPr lang="en-CA" sz="1400">
                <a:solidFill>
                  <a:schemeClr val="dk1"/>
                </a:solidFill>
                <a:latin typeface="Arial"/>
                <a:ea typeface="Arial"/>
                <a:cs typeface="Arial"/>
                <a:sym typeface="Arial"/>
              </a:rPr>
              <a:t>number generator.</a:t>
            </a:r>
            <a:endParaRPr/>
          </a:p>
          <a:p>
            <a:pPr marL="0" marR="0" lvl="0" indent="0" algn="l" rtl="0">
              <a:spcBef>
                <a:spcPts val="0"/>
              </a:spcBef>
              <a:spcAft>
                <a:spcPts val="0"/>
              </a:spcAft>
              <a:buNone/>
            </a:pPr>
            <a:endParaRPr sz="1400">
              <a:solidFill>
                <a:schemeClr val="dk1"/>
              </a:solidFill>
              <a:latin typeface="Arial"/>
              <a:ea typeface="Arial"/>
              <a:cs typeface="Arial"/>
              <a:sym typeface="Arial"/>
            </a:endParaRPr>
          </a:p>
          <a:p>
            <a:pPr marL="0" marR="0" lvl="0" indent="0" algn="l" rtl="0">
              <a:spcBef>
                <a:spcPts val="0"/>
              </a:spcBef>
              <a:spcAft>
                <a:spcPts val="0"/>
              </a:spcAft>
              <a:buNone/>
            </a:pPr>
            <a:r>
              <a:rPr lang="en-CA" sz="1400">
                <a:solidFill>
                  <a:schemeClr val="dk1"/>
                </a:solidFill>
                <a:latin typeface="Arial"/>
                <a:ea typeface="Arial"/>
                <a:cs typeface="Arial"/>
                <a:sym typeface="Arial"/>
              </a:rPr>
              <a:t>The Pandas method “apply”, used in this example, applies the function, Monte Carlo coin taken in as an argument to the column of values it is associated with by taking the column values as arguments to the function. More information may be found in the documentation.</a:t>
            </a:r>
            <a:endParaRPr/>
          </a:p>
          <a:p>
            <a:pPr marL="0" marR="0" lvl="0" indent="0" algn="l" rtl="0">
              <a:spcBef>
                <a:spcPts val="0"/>
              </a:spcBef>
              <a:spcAft>
                <a:spcPts val="0"/>
              </a:spcAft>
              <a:buNone/>
            </a:pPr>
            <a:endParaRPr sz="1400">
              <a:solidFill>
                <a:schemeClr val="dk1"/>
              </a:solidFill>
              <a:latin typeface="Arial"/>
              <a:ea typeface="Arial"/>
              <a:cs typeface="Arial"/>
              <a:sym typeface="Arial"/>
            </a:endParaRPr>
          </a:p>
          <a:p>
            <a:pPr marL="0" marR="0" lvl="0" indent="0" algn="l" rtl="0">
              <a:spcBef>
                <a:spcPts val="0"/>
              </a:spcBef>
              <a:spcAft>
                <a:spcPts val="0"/>
              </a:spcAft>
              <a:buNone/>
            </a:pPr>
            <a:r>
              <a:rPr lang="en-CA" sz="1400">
                <a:solidFill>
                  <a:schemeClr val="dk1"/>
                </a:solidFill>
                <a:latin typeface="Arial"/>
                <a:ea typeface="Arial"/>
                <a:cs typeface="Arial"/>
                <a:sym typeface="Arial"/>
              </a:rPr>
              <a:t>In this example, the function Monte Carlo coin is used to simulate the 10 samples from the population described by the known probability distribution described by the parameters in the ‘probabilities’ column of the “data after contact”. </a:t>
            </a:r>
            <a:endParaRPr/>
          </a:p>
          <a:p>
            <a:pPr marL="0" marR="0" lvl="0" indent="0" algn="l" rtl="0">
              <a:spcBef>
                <a:spcPts val="0"/>
              </a:spcBef>
              <a:spcAft>
                <a:spcPts val="0"/>
              </a:spcAft>
              <a:buNone/>
            </a:pPr>
            <a:endParaRPr sz="1400">
              <a:solidFill>
                <a:schemeClr val="dk1"/>
              </a:solidFill>
              <a:latin typeface="Arial"/>
              <a:ea typeface="Arial"/>
              <a:cs typeface="Arial"/>
              <a:sym typeface="Arial"/>
            </a:endParaRPr>
          </a:p>
        </p:txBody>
      </p:sp>
      <p:sp>
        <p:nvSpPr>
          <p:cNvPr id="120" name="Shape 120"/>
          <p:cNvSpPr/>
          <p:nvPr/>
        </p:nvSpPr>
        <p:spPr>
          <a:xfrm>
            <a:off x="6950155" y="1063229"/>
            <a:ext cx="1922318" cy="665018"/>
          </a:xfrm>
          <a:prstGeom prst="ellipse">
            <a:avLst/>
          </a:prstGeom>
          <a:noFill/>
          <a:ln w="9525" cap="flat" cmpd="sng">
            <a:solidFill>
              <a:srgbClr val="FF0000"/>
            </a:solidFill>
            <a:prstDash val="solid"/>
            <a:round/>
            <a:headEnd type="none" w="sm" len="sm"/>
            <a:tailEnd type="none" w="sm" len="sm"/>
          </a:ln>
          <a:effectLst>
            <a:outerShdw blurRad="40000" dist="23000" dir="5400000" rotWithShape="0">
              <a:srgbClr val="000000">
                <a:alpha val="3490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Shape 125"/>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a:solidFill>
                  <a:srgbClr val="136855"/>
                </a:solidFill>
                <a:latin typeface="Arial"/>
                <a:ea typeface="Arial"/>
                <a:cs typeface="Arial"/>
                <a:sym typeface="Arial"/>
              </a:rPr>
              <a:t>Random Number Generation</a:t>
            </a:r>
            <a:endParaRPr/>
          </a:p>
        </p:txBody>
      </p:sp>
      <p:pic>
        <p:nvPicPr>
          <p:cNvPr id="126" name="Shape 126"/>
          <p:cNvPicPr preferRelativeResize="0"/>
          <p:nvPr/>
        </p:nvPicPr>
        <p:blipFill rotWithShape="1">
          <a:blip r:embed="rId3">
            <a:alphaModFix/>
          </a:blip>
          <a:srcRect/>
          <a:stretch/>
        </p:blipFill>
        <p:spPr>
          <a:xfrm>
            <a:off x="1747837" y="834629"/>
            <a:ext cx="5648325" cy="1295400"/>
          </a:xfrm>
          <a:prstGeom prst="rect">
            <a:avLst/>
          </a:prstGeom>
          <a:noFill/>
          <a:ln>
            <a:noFill/>
          </a:ln>
        </p:spPr>
      </p:pic>
      <p:sp>
        <p:nvSpPr>
          <p:cNvPr id="127" name="Shape 127"/>
          <p:cNvSpPr txBox="1"/>
          <p:nvPr/>
        </p:nvSpPr>
        <p:spPr>
          <a:xfrm>
            <a:off x="1711037" y="2129731"/>
            <a:ext cx="6975763" cy="329320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400" dirty="0">
                <a:solidFill>
                  <a:schemeClr val="dk1"/>
                </a:solidFill>
                <a:latin typeface="Arial"/>
                <a:ea typeface="Arial"/>
                <a:cs typeface="Arial"/>
                <a:sym typeface="Arial"/>
              </a:rPr>
              <a:t>The </a:t>
            </a:r>
            <a:r>
              <a:rPr lang="en-CA" sz="1400" dirty="0" err="1">
                <a:solidFill>
                  <a:schemeClr val="dk1"/>
                </a:solidFill>
                <a:latin typeface="Arial"/>
                <a:ea typeface="Arial"/>
                <a:cs typeface="Arial"/>
                <a:sym typeface="Arial"/>
              </a:rPr>
              <a:t>numpy</a:t>
            </a:r>
            <a:r>
              <a:rPr lang="en-CA" sz="1400" dirty="0">
                <a:solidFill>
                  <a:schemeClr val="dk1"/>
                </a:solidFill>
                <a:latin typeface="Arial"/>
                <a:ea typeface="Arial"/>
                <a:cs typeface="Arial"/>
                <a:sym typeface="Arial"/>
              </a:rPr>
              <a:t> random package has several random number generator functions that can be used to simulate samples from a population with the given distribution. These include gaussian and uniform random number generators, which are the most common.  Random number generators are deterministic sequences that have been specifically designed to appear random. They are often called “pseudo” random numbers for this reason. The sequence begins with a seed value from which subsequent values in the random sequence are derived. In Python the seed is usually set using the “random state” keyword argument. To ensure that the same random number sequence is executed each time an algorithm is used, the seed value can be set as part of the program execution. Different seed values generate different pseudo random sequences. In this course, we may consider these pseudo random sequences to be equivalent to the random sequences of interest. It is typically only necessary to consider deviations from truly random sequences if higher order moments of a distribution are pertinent to a simulation. </a:t>
            </a:r>
            <a:endParaRPr dirty="0"/>
          </a:p>
          <a:p>
            <a:pPr marL="0" marR="0" lvl="0" indent="0" algn="l" rtl="0">
              <a:spcBef>
                <a:spcPts val="0"/>
              </a:spcBef>
              <a:spcAft>
                <a:spcPts val="0"/>
              </a:spcAft>
              <a:buNone/>
            </a:pPr>
            <a:endParaRPr sz="1200" dirty="0">
              <a:solidFill>
                <a:schemeClr val="dk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520"/>
              <a:buFont typeface="Arial"/>
              <a:buNone/>
            </a:pPr>
            <a:r>
              <a:rPr lang="en-CA" sz="2520" b="1" i="0" u="none" strike="noStrike" cap="none">
                <a:solidFill>
                  <a:srgbClr val="136855"/>
                </a:solidFill>
                <a:latin typeface="Arial"/>
                <a:ea typeface="Arial"/>
                <a:cs typeface="Arial"/>
                <a:sym typeface="Arial"/>
              </a:rPr>
              <a:t>Next: Open marketing simulation in Jupyter Notebook</a:t>
            </a:r>
            <a:endParaRPr/>
          </a:p>
        </p:txBody>
      </p:sp>
      <p:sp>
        <p:nvSpPr>
          <p:cNvPr id="186" name="Shape 186"/>
          <p:cNvSpPr txBox="1">
            <a:spLocks noGrp="1"/>
          </p:cNvSpPr>
          <p:nvPr>
            <p:ph type="body" idx="1"/>
          </p:nvPr>
        </p:nvSpPr>
        <p:spPr>
          <a:xfrm>
            <a:off x="1717040" y="1200151"/>
            <a:ext cx="6969760" cy="3394472"/>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1600"/>
              <a:buFont typeface="Arial"/>
              <a:buChar char="•"/>
            </a:pPr>
            <a:r>
              <a:rPr lang="en-CA" sz="1600" b="0" i="0" u="none" strike="noStrike" cap="none">
                <a:solidFill>
                  <a:schemeClr val="dk1"/>
                </a:solidFill>
                <a:latin typeface="Arial"/>
                <a:ea typeface="Arial"/>
                <a:cs typeface="Arial"/>
                <a:sym typeface="Arial"/>
              </a:rPr>
              <a:t>Find the Jupyter Notebook link in the Anaconda folder</a:t>
            </a:r>
            <a:endParaRPr/>
          </a:p>
          <a:p>
            <a:pPr marL="342900" marR="0" lvl="0" indent="-342900" algn="l" rtl="0">
              <a:spcBef>
                <a:spcPts val="320"/>
              </a:spcBef>
              <a:spcAft>
                <a:spcPts val="0"/>
              </a:spcAft>
              <a:buClr>
                <a:schemeClr val="dk1"/>
              </a:buClr>
              <a:buSzPts val="1600"/>
              <a:buFont typeface="Arial"/>
              <a:buChar char="•"/>
            </a:pPr>
            <a:r>
              <a:rPr lang="en-CA" sz="1600" b="0" i="0" u="none" strike="noStrike" cap="none">
                <a:solidFill>
                  <a:schemeClr val="dk1"/>
                </a:solidFill>
                <a:latin typeface="Arial"/>
                <a:ea typeface="Arial"/>
                <a:cs typeface="Arial"/>
                <a:sym typeface="Arial"/>
              </a:rPr>
              <a:t>Click on it</a:t>
            </a:r>
            <a:endParaRPr/>
          </a:p>
          <a:p>
            <a:pPr marL="342900" marR="0" lvl="0" indent="-342900" algn="l" rtl="0">
              <a:spcBef>
                <a:spcPts val="320"/>
              </a:spcBef>
              <a:spcAft>
                <a:spcPts val="0"/>
              </a:spcAft>
              <a:buClr>
                <a:schemeClr val="dk1"/>
              </a:buClr>
              <a:buSzPts val="1600"/>
              <a:buFont typeface="Arial"/>
              <a:buChar char="•"/>
            </a:pPr>
            <a:r>
              <a:rPr lang="en-CA" sz="1600" b="0" i="0" u="none" strike="noStrike" cap="none">
                <a:solidFill>
                  <a:schemeClr val="dk1"/>
                </a:solidFill>
                <a:latin typeface="Arial"/>
                <a:ea typeface="Arial"/>
                <a:cs typeface="Arial"/>
                <a:sym typeface="Arial"/>
              </a:rPr>
              <a:t>This should open a window in your browser</a:t>
            </a:r>
            <a:endParaRPr/>
          </a:p>
          <a:p>
            <a:pPr marL="342900" marR="0" lvl="0" indent="-342900" algn="l" rtl="0">
              <a:spcBef>
                <a:spcPts val="320"/>
              </a:spcBef>
              <a:spcAft>
                <a:spcPts val="0"/>
              </a:spcAft>
              <a:buClr>
                <a:schemeClr val="dk1"/>
              </a:buClr>
              <a:buSzPts val="1600"/>
              <a:buFont typeface="Arial"/>
              <a:buChar char="•"/>
            </a:pPr>
            <a:r>
              <a:rPr lang="en-CA" sz="1600" b="0" i="0" u="none" strike="noStrike" cap="none">
                <a:solidFill>
                  <a:schemeClr val="dk1"/>
                </a:solidFill>
                <a:latin typeface="Arial"/>
                <a:ea typeface="Arial"/>
                <a:cs typeface="Arial"/>
                <a:sym typeface="Arial"/>
              </a:rPr>
              <a:t>Open the file “Marketing_Campaign_Simulation”</a:t>
            </a:r>
            <a:endParaRPr/>
          </a:p>
          <a:p>
            <a:pPr marL="342900" marR="0" lvl="0" indent="-342900" algn="l" rtl="0">
              <a:spcBef>
                <a:spcPts val="320"/>
              </a:spcBef>
              <a:spcAft>
                <a:spcPts val="0"/>
              </a:spcAft>
              <a:buClr>
                <a:schemeClr val="dk1"/>
              </a:buClr>
              <a:buSzPts val="1600"/>
              <a:buFont typeface="Arial"/>
              <a:buChar char="•"/>
            </a:pPr>
            <a:r>
              <a:rPr lang="en-CA" sz="1600" b="0" i="0" u="none" strike="noStrike" cap="none">
                <a:solidFill>
                  <a:schemeClr val="dk1"/>
                </a:solidFill>
                <a:latin typeface="Arial"/>
                <a:ea typeface="Arial"/>
                <a:cs typeface="Arial"/>
                <a:sym typeface="Arial"/>
              </a:rPr>
              <a:t>We will review the file together and then repeat the exercise for a slightly altered scenario involving fixed and variable costs for the laboratory portion of the class</a:t>
            </a:r>
            <a:endParaRPr sz="1600" b="0" i="0" u="none" strike="noStrike" cap="none">
              <a:solidFill>
                <a:schemeClr val="dk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a:solidFill>
                  <a:srgbClr val="136855"/>
                </a:solidFill>
                <a:latin typeface="Arial"/>
                <a:ea typeface="Arial"/>
                <a:cs typeface="Arial"/>
                <a:sym typeface="Arial"/>
              </a:rPr>
              <a:t>Monte Carlo Simulation</a:t>
            </a:r>
            <a:endParaRPr/>
          </a:p>
        </p:txBody>
      </p:sp>
      <p:sp>
        <p:nvSpPr>
          <p:cNvPr id="60" name="Shape 60"/>
          <p:cNvSpPr txBox="1">
            <a:spLocks noGrp="1"/>
          </p:cNvSpPr>
          <p:nvPr>
            <p:ph type="body" idx="1"/>
          </p:nvPr>
        </p:nvSpPr>
        <p:spPr>
          <a:xfrm>
            <a:off x="1717040" y="1200151"/>
            <a:ext cx="6969760" cy="3662794"/>
          </a:xfrm>
          <a:prstGeom prst="rect">
            <a:avLst/>
          </a:prstGeom>
          <a:noFill/>
          <a:ln>
            <a:noFill/>
          </a:ln>
        </p:spPr>
        <p:txBody>
          <a:bodyPr spcFirstLastPara="1" wrap="square" lIns="91425" tIns="45700" rIns="91425" bIns="45700" anchor="t" anchorCtr="0">
            <a:noAutofit/>
          </a:bodyPr>
          <a:lstStyle/>
          <a:p>
            <a:r>
              <a:rPr lang="en-CA" b="1" i="1" dirty="0"/>
              <a:t>Simulation is a numerical technique for conducting experiments on a digital computer: which involves certain types of mathematical and logical models that describe the behavior of business or economic systems (or some component thereon over extended period of real time. </a:t>
            </a:r>
            <a:endParaRPr lang="en-CA" dirty="0"/>
          </a:p>
          <a:p>
            <a:pPr marL="127000" indent="0">
              <a:buNone/>
            </a:pPr>
            <a:endParaRPr lang="en-CA"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a:solidFill>
                  <a:srgbClr val="136855"/>
                </a:solidFill>
                <a:latin typeface="Arial"/>
                <a:ea typeface="Arial"/>
                <a:cs typeface="Arial"/>
                <a:sym typeface="Arial"/>
              </a:rPr>
              <a:t>Monte Carlo Simulation</a:t>
            </a:r>
            <a:endParaRPr/>
          </a:p>
        </p:txBody>
      </p:sp>
      <p:sp>
        <p:nvSpPr>
          <p:cNvPr id="60" name="Shape 60"/>
          <p:cNvSpPr txBox="1">
            <a:spLocks noGrp="1"/>
          </p:cNvSpPr>
          <p:nvPr>
            <p:ph type="body" idx="1"/>
          </p:nvPr>
        </p:nvSpPr>
        <p:spPr>
          <a:xfrm>
            <a:off x="1717040" y="1200151"/>
            <a:ext cx="6969760" cy="3662794"/>
          </a:xfrm>
          <a:prstGeom prst="rect">
            <a:avLst/>
          </a:prstGeom>
          <a:noFill/>
          <a:ln>
            <a:noFill/>
          </a:ln>
        </p:spPr>
        <p:txBody>
          <a:bodyPr spcFirstLastPara="1" wrap="square" lIns="91425" tIns="45700" rIns="91425" bIns="45700" anchor="t" anchorCtr="0">
            <a:noAutofit/>
          </a:bodyPr>
          <a:lstStyle/>
          <a:p>
            <a:r>
              <a:rPr lang="en-CA" dirty="0"/>
              <a:t>A method of estimating the value of an unknown quantity using the principles of inferential statistics </a:t>
            </a:r>
          </a:p>
          <a:p>
            <a:r>
              <a:rPr lang="en-CA" dirty="0"/>
              <a:t>Inferential statistics </a:t>
            </a:r>
            <a:endParaRPr lang="en-CA" sz="1400" dirty="0"/>
          </a:p>
          <a:p>
            <a:pPr lvl="1"/>
            <a:r>
              <a:rPr lang="en-CA" dirty="0"/>
              <a:t>Population: all possible scenarios</a:t>
            </a:r>
            <a:endParaRPr lang="en-CA" sz="1400" dirty="0"/>
          </a:p>
          <a:p>
            <a:pPr lvl="1"/>
            <a:r>
              <a:rPr lang="en-CA" dirty="0"/>
              <a:t>Sample: a proper subset of a population </a:t>
            </a:r>
            <a:endParaRPr lang="en-CA" sz="1400" dirty="0"/>
          </a:p>
          <a:p>
            <a:pPr lvl="1"/>
            <a:r>
              <a:rPr lang="en-CA" dirty="0"/>
              <a:t>Key fact: a random sample tends to exhibit the same properties as the population from which it is drawn</a:t>
            </a:r>
          </a:p>
          <a:p>
            <a:r>
              <a:rPr lang="en-CA" sz="1400" dirty="0"/>
              <a:t>If we choose the sample </a:t>
            </a:r>
            <a:r>
              <a:rPr lang="en-CA" sz="1400" b="1" i="1" dirty="0"/>
              <a:t>at random</a:t>
            </a:r>
            <a:r>
              <a:rPr lang="en-CA" sz="1400" dirty="0"/>
              <a:t>, the sample tends to represent the populations</a:t>
            </a:r>
          </a:p>
          <a:p>
            <a:endParaRPr lang="en-CA" sz="1400" dirty="0"/>
          </a:p>
          <a:p>
            <a:endParaRPr lang="en-CA" sz="1400" dirty="0"/>
          </a:p>
          <a:p>
            <a:endParaRPr lang="en-CA" sz="1400" dirty="0"/>
          </a:p>
          <a:p>
            <a:endParaRPr lang="en-CA" sz="1400" dirty="0"/>
          </a:p>
          <a:p>
            <a:pPr marL="3759200" lvl="8" indent="0">
              <a:buNone/>
            </a:pPr>
            <a:r>
              <a:rPr lang="en-CA" sz="1400" dirty="0"/>
              <a:t>                            MIT Lecture Notes</a:t>
            </a:r>
          </a:p>
        </p:txBody>
      </p:sp>
    </p:spTree>
    <p:extLst>
      <p:ext uri="{BB962C8B-B14F-4D97-AF65-F5344CB8AC3E}">
        <p14:creationId xmlns:p14="http://schemas.microsoft.com/office/powerpoint/2010/main" val="860324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dirty="0">
                <a:solidFill>
                  <a:srgbClr val="136855"/>
                </a:solidFill>
                <a:latin typeface="Arial"/>
                <a:ea typeface="Arial"/>
                <a:cs typeface="Arial"/>
                <a:sym typeface="Arial"/>
              </a:rPr>
              <a:t>Monte Carlo Simulation: Example</a:t>
            </a:r>
            <a:endParaRPr dirty="0"/>
          </a:p>
        </p:txBody>
      </p:sp>
      <p:sp>
        <p:nvSpPr>
          <p:cNvPr id="60" name="Shape 60"/>
          <p:cNvSpPr txBox="1">
            <a:spLocks noGrp="1"/>
          </p:cNvSpPr>
          <p:nvPr>
            <p:ph type="body" idx="1"/>
          </p:nvPr>
        </p:nvSpPr>
        <p:spPr>
          <a:xfrm>
            <a:off x="1717040" y="1200151"/>
            <a:ext cx="4596674" cy="3662794"/>
          </a:xfrm>
          <a:prstGeom prst="rect">
            <a:avLst/>
          </a:prstGeom>
          <a:noFill/>
          <a:ln>
            <a:noFill/>
          </a:ln>
        </p:spPr>
        <p:txBody>
          <a:bodyPr spcFirstLastPara="1" wrap="square" lIns="91425" tIns="45700" rIns="91425" bIns="45700" anchor="t" anchorCtr="0">
            <a:noAutofit/>
          </a:bodyPr>
          <a:lstStyle/>
          <a:p>
            <a:r>
              <a:rPr lang="en-CA" sz="1400" dirty="0"/>
              <a:t>Flipping coins</a:t>
            </a:r>
          </a:p>
          <a:p>
            <a:pPr lvl="1"/>
            <a:r>
              <a:rPr lang="en-CA" sz="1400" dirty="0"/>
              <a:t>Suppose I flip it once and it shows head, would you think the next one is head?</a:t>
            </a:r>
          </a:p>
          <a:p>
            <a:pPr lvl="1"/>
            <a:r>
              <a:rPr lang="en-CA" sz="1400" dirty="0"/>
              <a:t>What is a flip it twice and it is head, would you think the next one is head?</a:t>
            </a:r>
          </a:p>
          <a:p>
            <a:pPr lvl="1"/>
            <a:r>
              <a:rPr lang="en-CA" sz="1400" dirty="0"/>
              <a:t>How about a hundred times and it is head?</a:t>
            </a:r>
          </a:p>
          <a:p>
            <a:pPr lvl="2"/>
            <a:r>
              <a:rPr lang="en-CA" sz="1400" dirty="0"/>
              <a:t>Maybe you should assume the next one is head.</a:t>
            </a:r>
          </a:p>
          <a:p>
            <a:pPr lvl="1"/>
            <a:r>
              <a:rPr lang="en-CA" sz="1400" dirty="0"/>
              <a:t>What if it was mixed between heads and tails?</a:t>
            </a:r>
          </a:p>
          <a:p>
            <a:pPr lvl="2"/>
            <a:r>
              <a:rPr lang="en-CA" sz="1400" dirty="0"/>
              <a:t>Would you be able to predict?</a:t>
            </a:r>
          </a:p>
          <a:p>
            <a:r>
              <a:rPr lang="en-CA" sz="1400" dirty="0"/>
              <a:t>Variance is the key word here!</a:t>
            </a:r>
          </a:p>
          <a:p>
            <a:pPr lvl="1"/>
            <a:endParaRPr lang="en-CA" sz="1400" dirty="0"/>
          </a:p>
        </p:txBody>
      </p:sp>
      <p:pic>
        <p:nvPicPr>
          <p:cNvPr id="3" name="Picture 2">
            <a:extLst>
              <a:ext uri="{FF2B5EF4-FFF2-40B4-BE49-F238E27FC236}">
                <a16:creationId xmlns:a16="http://schemas.microsoft.com/office/drawing/2014/main" xmlns="" id="{2793C1DA-D8F9-0F41-81AB-BD174625CBA2}"/>
              </a:ext>
            </a:extLst>
          </p:cNvPr>
          <p:cNvPicPr>
            <a:picLocks noChangeAspect="1"/>
          </p:cNvPicPr>
          <p:nvPr/>
        </p:nvPicPr>
        <p:blipFill>
          <a:blip r:embed="rId3"/>
          <a:stretch>
            <a:fillRect/>
          </a:stretch>
        </p:blipFill>
        <p:spPr>
          <a:xfrm>
            <a:off x="6564992" y="1313542"/>
            <a:ext cx="2037443" cy="2037443"/>
          </a:xfrm>
          <a:prstGeom prst="rect">
            <a:avLst/>
          </a:prstGeom>
        </p:spPr>
      </p:pic>
    </p:spTree>
    <p:extLst>
      <p:ext uri="{BB962C8B-B14F-4D97-AF65-F5344CB8AC3E}">
        <p14:creationId xmlns:p14="http://schemas.microsoft.com/office/powerpoint/2010/main" val="3910886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lvl="0"/>
            <a:r>
              <a:rPr lang="en-US" dirty="0"/>
              <a:t>Motivation</a:t>
            </a:r>
            <a:endParaRPr dirty="0"/>
          </a:p>
        </p:txBody>
      </p:sp>
      <p:sp>
        <p:nvSpPr>
          <p:cNvPr id="60" name="Shape 60"/>
          <p:cNvSpPr txBox="1">
            <a:spLocks noGrp="1"/>
          </p:cNvSpPr>
          <p:nvPr>
            <p:ph type="body" idx="1"/>
          </p:nvPr>
        </p:nvSpPr>
        <p:spPr>
          <a:xfrm>
            <a:off x="1938225" y="1491500"/>
            <a:ext cx="6969760" cy="2583571"/>
          </a:xfrm>
          <a:prstGeom prst="rect">
            <a:avLst/>
          </a:prstGeom>
          <a:noFill/>
          <a:ln>
            <a:noFill/>
          </a:ln>
        </p:spPr>
        <p:txBody>
          <a:bodyPr spcFirstLastPara="1" wrap="square" lIns="91425" tIns="45700" rIns="91425" bIns="45700" anchor="t" anchorCtr="0">
            <a:noAutofit/>
          </a:bodyPr>
          <a:lstStyle/>
          <a:p>
            <a:pPr marL="342900" indent="-342900">
              <a:buFont typeface="+mj-lt"/>
              <a:buAutoNum type="arabicPeriod"/>
            </a:pPr>
            <a:r>
              <a:rPr lang="en-US" dirty="0"/>
              <a:t>No matter how smart you are, there will always be </a:t>
            </a:r>
            <a:r>
              <a:rPr lang="en-US"/>
              <a:t>probabilistic </a:t>
            </a:r>
            <a:r>
              <a:rPr lang="en-US" smtClean="0"/>
              <a:t>problems </a:t>
            </a:r>
            <a:r>
              <a:rPr lang="en-US" dirty="0"/>
              <a:t>that are too hard to solve analytically.</a:t>
            </a:r>
          </a:p>
          <a:p>
            <a:pPr marL="342900" indent="-342900">
              <a:buFont typeface="+mj-lt"/>
              <a:buAutoNum type="arabicPeriod"/>
            </a:pPr>
            <a:r>
              <a:rPr lang="en-US" dirty="0"/>
              <a:t>Despite (1), if you know a good scientific programming language that incorporates a random number generator, you may still be able to get numerical answers to those “too hard” problems.</a:t>
            </a:r>
          </a:p>
        </p:txBody>
      </p:sp>
    </p:spTree>
    <p:extLst>
      <p:ext uri="{BB962C8B-B14F-4D97-AF65-F5344CB8AC3E}">
        <p14:creationId xmlns:p14="http://schemas.microsoft.com/office/powerpoint/2010/main" val="2840672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r>
              <a:rPr lang="en-US" dirty="0"/>
              <a:t>Advantages</a:t>
            </a:r>
          </a:p>
        </p:txBody>
      </p:sp>
      <p:sp>
        <p:nvSpPr>
          <p:cNvPr id="60" name="Shape 60"/>
          <p:cNvSpPr txBox="1">
            <a:spLocks noGrp="1"/>
          </p:cNvSpPr>
          <p:nvPr>
            <p:ph type="body" idx="1"/>
          </p:nvPr>
        </p:nvSpPr>
        <p:spPr>
          <a:xfrm>
            <a:off x="1438744" y="1842051"/>
            <a:ext cx="6969760" cy="2583571"/>
          </a:xfrm>
          <a:prstGeom prst="rect">
            <a:avLst/>
          </a:prstGeom>
          <a:noFill/>
          <a:ln>
            <a:noFill/>
          </a:ln>
        </p:spPr>
        <p:txBody>
          <a:bodyPr spcFirstLastPara="1" wrap="square" lIns="91425" tIns="45700" rIns="91425" bIns="45700" anchor="t" anchorCtr="0">
            <a:noAutofit/>
          </a:bodyPr>
          <a:lstStyle/>
          <a:p>
            <a:r>
              <a:rPr lang="en-US" dirty="0"/>
              <a:t>Full valuation: no problems with non linear or non monotonic variables</a:t>
            </a:r>
          </a:p>
          <a:p>
            <a:r>
              <a:rPr lang="en-US" dirty="0"/>
              <a:t>Flexibility: possibility to use any probability distribution functional form</a:t>
            </a:r>
          </a:p>
        </p:txBody>
      </p:sp>
    </p:spTree>
    <p:extLst>
      <p:ext uri="{BB962C8B-B14F-4D97-AF65-F5344CB8AC3E}">
        <p14:creationId xmlns:p14="http://schemas.microsoft.com/office/powerpoint/2010/main" val="37601423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dirty="0">
                <a:solidFill>
                  <a:srgbClr val="136855"/>
                </a:solidFill>
                <a:latin typeface="Arial"/>
                <a:ea typeface="Arial"/>
                <a:cs typeface="Arial"/>
                <a:sym typeface="Arial"/>
              </a:rPr>
              <a:t>Fair Roulette Example</a:t>
            </a:r>
            <a:endParaRPr dirty="0"/>
          </a:p>
        </p:txBody>
      </p:sp>
      <p:pic>
        <p:nvPicPr>
          <p:cNvPr id="7" name="Picture 6">
            <a:extLst>
              <a:ext uri="{FF2B5EF4-FFF2-40B4-BE49-F238E27FC236}">
                <a16:creationId xmlns:a16="http://schemas.microsoft.com/office/drawing/2014/main" xmlns="" id="{F4110383-6C69-B748-8ECE-6D1EB8957656}"/>
              </a:ext>
            </a:extLst>
          </p:cNvPr>
          <p:cNvPicPr>
            <a:picLocks noChangeAspect="1"/>
          </p:cNvPicPr>
          <p:nvPr/>
        </p:nvPicPr>
        <p:blipFill>
          <a:blip r:embed="rId3"/>
          <a:stretch>
            <a:fillRect/>
          </a:stretch>
        </p:blipFill>
        <p:spPr>
          <a:xfrm>
            <a:off x="2167466" y="1219200"/>
            <a:ext cx="6468533" cy="3638550"/>
          </a:xfrm>
          <a:prstGeom prst="rect">
            <a:avLst/>
          </a:prstGeom>
        </p:spPr>
      </p:pic>
    </p:spTree>
    <p:extLst>
      <p:ext uri="{BB962C8B-B14F-4D97-AF65-F5344CB8AC3E}">
        <p14:creationId xmlns:p14="http://schemas.microsoft.com/office/powerpoint/2010/main" val="10894038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520"/>
              <a:buFont typeface="Arial"/>
              <a:buNone/>
            </a:pPr>
            <a:r>
              <a:rPr lang="en-CA" sz="2520" b="1" i="0" u="none" strike="noStrike" cap="none">
                <a:solidFill>
                  <a:srgbClr val="136855"/>
                </a:solidFill>
                <a:latin typeface="Arial"/>
                <a:ea typeface="Arial"/>
                <a:cs typeface="Arial"/>
                <a:sym typeface="Arial"/>
              </a:rPr>
              <a:t>Convergence Properties of Monte Carlo Simulation</a:t>
            </a:r>
            <a:endParaRPr/>
          </a:p>
        </p:txBody>
      </p:sp>
      <p:sp>
        <p:nvSpPr>
          <p:cNvPr id="66" name="Shape 66"/>
          <p:cNvSpPr txBox="1">
            <a:spLocks noGrp="1"/>
          </p:cNvSpPr>
          <p:nvPr>
            <p:ph type="body" idx="1"/>
          </p:nvPr>
        </p:nvSpPr>
        <p:spPr>
          <a:xfrm>
            <a:off x="1717040" y="1200151"/>
            <a:ext cx="6969760" cy="3394472"/>
          </a:xfrm>
          <a:prstGeom prst="rect">
            <a:avLst/>
          </a:prstGeom>
          <a:blipFill rotWithShape="1">
            <a:blip r:embed="rId3">
              <a:alphaModFix/>
            </a:blip>
            <a:stretch>
              <a:fillRect l="-349" t="-538"/>
            </a:stretch>
          </a:blip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dk1"/>
              </a:buClr>
              <a:buSzPts val="1600"/>
              <a:buFont typeface="Arial"/>
              <a:buChar char="•"/>
            </a:pPr>
            <a:r>
              <a:rPr lang="en-CA" sz="1600" b="0" i="0" u="none" strike="noStrike" cap="none" dirty="0">
                <a:latin typeface="Arial"/>
                <a:ea typeface="Arial"/>
                <a:cs typeface="Arial"/>
                <a:sym typeface="Arial"/>
              </a:rPr>
              <a:t> </a:t>
            </a:r>
            <a:endParaRPr dirty="0"/>
          </a:p>
        </p:txBody>
      </p:sp>
      <p:sp>
        <p:nvSpPr>
          <p:cNvPr id="9" name="Shape 77">
            <a:extLst>
              <a:ext uri="{FF2B5EF4-FFF2-40B4-BE49-F238E27FC236}">
                <a16:creationId xmlns:a16="http://schemas.microsoft.com/office/drawing/2014/main" xmlns="" id="{4C3CE865-2A0E-EB47-A30F-6015A4861068}"/>
              </a:ext>
            </a:extLst>
          </p:cNvPr>
          <p:cNvSpPr txBox="1">
            <a:spLocks/>
          </p:cNvSpPr>
          <p:nvPr/>
        </p:nvSpPr>
        <p:spPr>
          <a:xfrm>
            <a:off x="1717040" y="2897387"/>
            <a:ext cx="6969760" cy="1697236"/>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pPr marL="342900" indent="-342900">
              <a:spcBef>
                <a:spcPts val="0"/>
              </a:spcBef>
            </a:pPr>
            <a:r>
              <a:rPr lang="en-CA" dirty="0"/>
              <a:t>The larger the sample size from a population, the smaller the error of the mean estimate</a:t>
            </a:r>
          </a:p>
          <a:p>
            <a:pPr marL="342900" indent="-342900"/>
            <a:r>
              <a:rPr lang="en-CA" dirty="0"/>
              <a:t>The larger the standard deviation of the population distribution, the more samples are required to reduce the error of the mean estimate</a:t>
            </a:r>
          </a:p>
          <a:p>
            <a:pPr marL="342900" indent="-342900"/>
            <a:r>
              <a:rPr lang="en-CA" dirty="0"/>
              <a:t>The same principle applies to Monte Carlo simulation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1717040" y="205979"/>
            <a:ext cx="6969760" cy="857250"/>
          </a:xfrm>
          <a:prstGeom prst="rect">
            <a:avLst/>
          </a:prstGeom>
          <a:blipFill rotWithShape="1">
            <a:blip r:embed="rId3">
              <a:alphaModFix/>
            </a:blip>
            <a:stretch>
              <a:fillRect l="-1835" b="-2141"/>
            </a:stretch>
          </a:blipFill>
          <a:ln>
            <a:noFill/>
          </a:ln>
        </p:spPr>
        <p:txBody>
          <a:bodyPr spcFirstLastPara="1" wrap="square" lIns="91425" tIns="45700" rIns="91425" bIns="45700" anchor="ctr" anchorCtr="0">
            <a:noAutofit/>
          </a:bodyPr>
          <a:lstStyle/>
          <a:p>
            <a:pPr marL="0" marR="0" lvl="0" indent="0" algn="l" rtl="0">
              <a:spcBef>
                <a:spcPts val="0"/>
              </a:spcBef>
              <a:spcAft>
                <a:spcPts val="0"/>
              </a:spcAft>
              <a:buSzPts val="2800"/>
              <a:buFont typeface="Arial"/>
              <a:buNone/>
            </a:pPr>
            <a:r>
              <a:rPr lang="en-CA" sz="2800" b="1" i="0" u="none" strike="noStrike" cap="none">
                <a:latin typeface="Arial"/>
                <a:ea typeface="Arial"/>
                <a:cs typeface="Arial"/>
                <a:sym typeface="Arial"/>
              </a:rPr>
              <a:t> </a:t>
            </a:r>
            <a:endParaRPr/>
          </a:p>
        </p:txBody>
      </p:sp>
      <p:sp>
        <p:nvSpPr>
          <p:cNvPr id="88" name="Shape 88"/>
          <p:cNvSpPr txBox="1">
            <a:spLocks noGrp="1"/>
          </p:cNvSpPr>
          <p:nvPr>
            <p:ph type="body" idx="1"/>
          </p:nvPr>
        </p:nvSpPr>
        <p:spPr>
          <a:xfrm>
            <a:off x="1717040" y="1200151"/>
            <a:ext cx="6969760" cy="3394472"/>
          </a:xfrm>
          <a:prstGeom prst="rect">
            <a:avLst/>
          </a:prstGeom>
          <a:noFill/>
          <a:ln>
            <a:noFill/>
          </a:ln>
        </p:spPr>
        <p:txBody>
          <a:bodyPr spcFirstLastPara="1" wrap="square" lIns="91425" tIns="45700" rIns="91425" bIns="45700" anchor="t" anchorCtr="0">
            <a:noAutofit/>
          </a:bodyPr>
          <a:lstStyle/>
          <a:p>
            <a:pPr marL="342900" marR="0" lvl="0" indent="-342900" algn="l" rtl="0">
              <a:lnSpc>
                <a:spcPct val="90000"/>
              </a:lnSpc>
              <a:spcBef>
                <a:spcPts val="0"/>
              </a:spcBef>
              <a:spcAft>
                <a:spcPts val="0"/>
              </a:spcAft>
              <a:buClr>
                <a:schemeClr val="dk1"/>
              </a:buClr>
              <a:buSzPts val="1480"/>
              <a:buFont typeface="Arial"/>
              <a:buChar char="•"/>
            </a:pPr>
            <a:r>
              <a:rPr lang="en-CA" sz="1480" b="0" i="0" u="none" strike="noStrike" cap="none">
                <a:solidFill>
                  <a:schemeClr val="dk1"/>
                </a:solidFill>
                <a:latin typeface="Arial"/>
                <a:ea typeface="Arial"/>
                <a:cs typeface="Arial"/>
                <a:sym typeface="Arial"/>
              </a:rPr>
              <a:t>In Monte Carlo simulation, instead of sampling from a population that exists in the world, we are sampling from a population described by a probability distribution that we use to model our random variables. </a:t>
            </a:r>
            <a:endParaRPr/>
          </a:p>
          <a:p>
            <a:pPr marL="342900" marR="0" lvl="0" indent="-342900" algn="l" rtl="0">
              <a:lnSpc>
                <a:spcPct val="90000"/>
              </a:lnSpc>
              <a:spcBef>
                <a:spcPts val="296"/>
              </a:spcBef>
              <a:spcAft>
                <a:spcPts val="0"/>
              </a:spcAft>
              <a:buClr>
                <a:schemeClr val="dk1"/>
              </a:buClr>
              <a:buSzPts val="1480"/>
              <a:buFont typeface="Arial"/>
              <a:buChar char="•"/>
            </a:pPr>
            <a:r>
              <a:rPr lang="en-CA" sz="1480" b="0" i="0" u="none" strike="noStrike" cap="none">
                <a:solidFill>
                  <a:schemeClr val="dk1"/>
                </a:solidFill>
                <a:latin typeface="Arial"/>
                <a:ea typeface="Arial"/>
                <a:cs typeface="Arial"/>
                <a:sym typeface="Arial"/>
              </a:rPr>
              <a:t>In other words we “simulate” a population using a known probability distribution, based on our assumptions</a:t>
            </a:r>
            <a:endParaRPr/>
          </a:p>
          <a:p>
            <a:pPr marL="342900" marR="0" lvl="0" indent="-342900" algn="l" rtl="0">
              <a:lnSpc>
                <a:spcPct val="90000"/>
              </a:lnSpc>
              <a:spcBef>
                <a:spcPts val="296"/>
              </a:spcBef>
              <a:spcAft>
                <a:spcPts val="0"/>
              </a:spcAft>
              <a:buClr>
                <a:schemeClr val="dk1"/>
              </a:buClr>
              <a:buSzPts val="1480"/>
              <a:buFont typeface="Arial"/>
              <a:buChar char="•"/>
            </a:pPr>
            <a:r>
              <a:rPr lang="en-CA" sz="1480" b="0" i="0" u="none" strike="noStrike" cap="none">
                <a:solidFill>
                  <a:schemeClr val="dk1"/>
                </a:solidFill>
                <a:latin typeface="Arial"/>
                <a:ea typeface="Arial"/>
                <a:cs typeface="Arial"/>
                <a:sym typeface="Arial"/>
              </a:rPr>
              <a:t>This “known” probability distribution may be empirical in nature, in other words it is not usually based on a formula that we can easily use to calculate our expectation values by hand. For example, we can sample customer behavior from an empirically observed histogram of customer behavior outcomes, such as purchase decisions after exposure to different marketing techniques</a:t>
            </a:r>
            <a:endParaRPr/>
          </a:p>
          <a:p>
            <a:pPr marL="342900" marR="0" lvl="0" indent="-342900" algn="l" rtl="0">
              <a:lnSpc>
                <a:spcPct val="90000"/>
              </a:lnSpc>
              <a:spcBef>
                <a:spcPts val="296"/>
              </a:spcBef>
              <a:spcAft>
                <a:spcPts val="0"/>
              </a:spcAft>
              <a:buClr>
                <a:schemeClr val="dk1"/>
              </a:buClr>
              <a:buSzPts val="1480"/>
              <a:buFont typeface="Arial"/>
              <a:buChar char="•"/>
            </a:pPr>
            <a:r>
              <a:rPr lang="en-CA" sz="1480" b="0" i="0" u="none" strike="noStrike" cap="none">
                <a:solidFill>
                  <a:schemeClr val="dk1"/>
                </a:solidFill>
                <a:latin typeface="Arial"/>
                <a:ea typeface="Arial"/>
                <a:cs typeface="Arial"/>
                <a:sym typeface="Arial"/>
              </a:rPr>
              <a:t>We need to simulate taking a sample from a population described by the probability distribution. The number of times we sample from the distribution is the sample size.</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13659</TotalTime>
  <Words>1107</Words>
  <Application>Microsoft Macintosh PowerPoint</Application>
  <PresentationFormat>On-screen Show (16:9)</PresentationFormat>
  <Paragraphs>87</Paragraphs>
  <Slides>15</Slides>
  <Notes>15</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15</vt:i4>
      </vt:variant>
    </vt:vector>
  </HeadingPairs>
  <TitlesOfParts>
    <vt:vector size="17" baseType="lpstr">
      <vt:lpstr>Arial</vt:lpstr>
      <vt:lpstr>Office Theme</vt:lpstr>
      <vt:lpstr>Simulation in Marketing</vt:lpstr>
      <vt:lpstr>Monte Carlo Simulation</vt:lpstr>
      <vt:lpstr>Monte Carlo Simulation</vt:lpstr>
      <vt:lpstr>Monte Carlo Simulation: Example</vt:lpstr>
      <vt:lpstr>Motivation</vt:lpstr>
      <vt:lpstr>Advantages</vt:lpstr>
      <vt:lpstr>Fair Roulette Example</vt:lpstr>
      <vt:lpstr>Convergence Properties of Monte Carlo Simulation</vt:lpstr>
      <vt:lpstr> </vt:lpstr>
      <vt:lpstr>Monte Carlo simulation</vt:lpstr>
      <vt:lpstr>Monte Carlo simulation</vt:lpstr>
      <vt:lpstr>Monte Carlo simulation</vt:lpstr>
      <vt:lpstr>Random Number Generation</vt:lpstr>
      <vt:lpstr>Next: Open marketing simulation in Jupyter Notebook</vt:lpstr>
      <vt:lpstr>PowerPoint Presentation</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Simulation in Marketing</dc:title>
  <cp:lastModifiedBy>Microsoft Office User</cp:lastModifiedBy>
  <cp:revision>27</cp:revision>
  <dcterms:modified xsi:type="dcterms:W3CDTF">2019-03-02T12:01:09Z</dcterms:modified>
</cp:coreProperties>
</file>